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9" r:id="rId3"/>
    <p:sldId id="259" r:id="rId4"/>
    <p:sldId id="258" r:id="rId5"/>
    <p:sldId id="257" r:id="rId6"/>
    <p:sldId id="261" r:id="rId7"/>
    <p:sldId id="274" r:id="rId8"/>
    <p:sldId id="267" r:id="rId9"/>
    <p:sldId id="268" r:id="rId10"/>
    <p:sldId id="270" r:id="rId11"/>
    <p:sldId id="271" r:id="rId12"/>
    <p:sldId id="272" r:id="rId13"/>
    <p:sldId id="260" r:id="rId14"/>
    <p:sldId id="262" r:id="rId15"/>
    <p:sldId id="273" r:id="rId16"/>
    <p:sldId id="282" r:id="rId17"/>
    <p:sldId id="283" r:id="rId18"/>
    <p:sldId id="275" r:id="rId19"/>
    <p:sldId id="285" r:id="rId20"/>
    <p:sldId id="286" r:id="rId21"/>
    <p:sldId id="284" r:id="rId22"/>
    <p:sldId id="276" r:id="rId23"/>
    <p:sldId id="277" r:id="rId24"/>
    <p:sldId id="278" r:id="rId25"/>
    <p:sldId id="279" r:id="rId26"/>
    <p:sldId id="280" r:id="rId27"/>
    <p:sldId id="281" r:id="rId28"/>
    <p:sldId id="26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A9F3C-7B49-46FE-84F0-351BB72D8A68}"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63FD43D6-5CC1-46E9-90D7-32BB9A91B703}">
      <dgm:prSet/>
      <dgm:spPr/>
      <dgm:t>
        <a:bodyPr/>
        <a:lstStyle/>
        <a:p>
          <a:r>
            <a:rPr lang="en-US" dirty="0"/>
            <a:t>PAC:</a:t>
          </a:r>
        </a:p>
      </dgm:t>
    </dgm:pt>
    <dgm:pt modelId="{4E6DEEBE-A8FD-4908-8876-70A3DF70D88E}" type="parTrans" cxnId="{8C743757-BD97-4112-B1EE-6E6CFD0F716C}">
      <dgm:prSet/>
      <dgm:spPr/>
      <dgm:t>
        <a:bodyPr/>
        <a:lstStyle/>
        <a:p>
          <a:endParaRPr lang="en-US"/>
        </a:p>
      </dgm:t>
    </dgm:pt>
    <dgm:pt modelId="{30BFDA3A-7EA9-4164-9379-E19A9E858A3F}" type="sibTrans" cxnId="{8C743757-BD97-4112-B1EE-6E6CFD0F716C}">
      <dgm:prSet/>
      <dgm:spPr/>
      <dgm:t>
        <a:bodyPr/>
        <a:lstStyle/>
        <a:p>
          <a:endParaRPr lang="en-US"/>
        </a:p>
      </dgm:t>
    </dgm:pt>
    <dgm:pt modelId="{73374432-DBA6-4A50-8E65-B83ED5041C66}">
      <dgm:prSet/>
      <dgm:spPr/>
      <dgm:t>
        <a:bodyPr/>
        <a:lstStyle/>
        <a:p>
          <a:r>
            <a:rPr lang="en-US" dirty="0"/>
            <a:t>PAC grant funding is intended to benefit students by enhancing extracurricular opportunities of students who attend the school represented by the PAC.</a:t>
          </a:r>
        </a:p>
      </dgm:t>
    </dgm:pt>
    <dgm:pt modelId="{827D6E87-58E2-4E0C-B32D-3FD5699004E3}" type="parTrans" cxnId="{265C402F-9890-49AC-82D4-084E46E29C2F}">
      <dgm:prSet/>
      <dgm:spPr/>
      <dgm:t>
        <a:bodyPr/>
        <a:lstStyle/>
        <a:p>
          <a:endParaRPr lang="en-US"/>
        </a:p>
      </dgm:t>
    </dgm:pt>
    <dgm:pt modelId="{86AD7751-9845-4F04-AA4E-DC2F4B42FE7D}" type="sibTrans" cxnId="{265C402F-9890-49AC-82D4-084E46E29C2F}">
      <dgm:prSet/>
      <dgm:spPr/>
      <dgm:t>
        <a:bodyPr/>
        <a:lstStyle/>
        <a:p>
          <a:endParaRPr lang="en-US"/>
        </a:p>
      </dgm:t>
    </dgm:pt>
    <dgm:pt modelId="{0278040B-CFC3-4BF9-9B7A-2B0FA5809563}">
      <dgm:prSet/>
      <dgm:spPr/>
      <dgm:t>
        <a:bodyPr/>
        <a:lstStyle/>
        <a:p>
          <a:r>
            <a:rPr lang="en-US" dirty="0"/>
            <a:t>DPAC</a:t>
          </a:r>
        </a:p>
      </dgm:t>
    </dgm:pt>
    <dgm:pt modelId="{F468F222-31B2-4228-9DD7-47ED0EB32874}" type="parTrans" cxnId="{22FAEC57-0206-42E0-AF97-65739E339446}">
      <dgm:prSet/>
      <dgm:spPr/>
      <dgm:t>
        <a:bodyPr/>
        <a:lstStyle/>
        <a:p>
          <a:endParaRPr lang="en-US"/>
        </a:p>
      </dgm:t>
    </dgm:pt>
    <dgm:pt modelId="{655D1B70-5DDE-4A94-8075-81EC34C6B17E}" type="sibTrans" cxnId="{22FAEC57-0206-42E0-AF97-65739E339446}">
      <dgm:prSet/>
      <dgm:spPr/>
      <dgm:t>
        <a:bodyPr/>
        <a:lstStyle/>
        <a:p>
          <a:endParaRPr lang="en-US"/>
        </a:p>
      </dgm:t>
    </dgm:pt>
    <dgm:pt modelId="{F417A86C-52DD-4856-BA2B-3C44E22DA89A}">
      <dgm:prSet/>
      <dgm:spPr/>
      <dgm:t>
        <a:bodyPr/>
        <a:lstStyle/>
        <a:p>
          <a:r>
            <a:rPr lang="en-US" dirty="0"/>
            <a:t>DPAC grant funding is intended to foster greater parental involvement in schools and effective communication between schools, parents, students and the community.</a:t>
          </a:r>
        </a:p>
      </dgm:t>
    </dgm:pt>
    <dgm:pt modelId="{3686CD2F-10FE-4407-8667-B1768DB7A666}" type="parTrans" cxnId="{35C387A4-403A-4EBB-A6DF-B4B4643A5C16}">
      <dgm:prSet/>
      <dgm:spPr/>
      <dgm:t>
        <a:bodyPr/>
        <a:lstStyle/>
        <a:p>
          <a:endParaRPr lang="en-US"/>
        </a:p>
      </dgm:t>
    </dgm:pt>
    <dgm:pt modelId="{13B098B8-7170-4835-A555-34F55584983D}" type="sibTrans" cxnId="{35C387A4-403A-4EBB-A6DF-B4B4643A5C16}">
      <dgm:prSet/>
      <dgm:spPr/>
      <dgm:t>
        <a:bodyPr/>
        <a:lstStyle/>
        <a:p>
          <a:endParaRPr lang="en-US"/>
        </a:p>
      </dgm:t>
    </dgm:pt>
    <dgm:pt modelId="{803ECA1A-4ECA-3643-A80C-33998C12CEA1}" type="pres">
      <dgm:prSet presAssocID="{88DA9F3C-7B49-46FE-84F0-351BB72D8A68}" presName="linear" presStyleCnt="0">
        <dgm:presLayoutVars>
          <dgm:dir/>
          <dgm:animLvl val="lvl"/>
          <dgm:resizeHandles val="exact"/>
        </dgm:presLayoutVars>
      </dgm:prSet>
      <dgm:spPr/>
    </dgm:pt>
    <dgm:pt modelId="{0E58CB7F-9FA8-E547-9844-5871921DAED6}" type="pres">
      <dgm:prSet presAssocID="{63FD43D6-5CC1-46E9-90D7-32BB9A91B703}" presName="parentLin" presStyleCnt="0"/>
      <dgm:spPr/>
    </dgm:pt>
    <dgm:pt modelId="{32E2629C-573F-8140-A0DB-1BA185661311}" type="pres">
      <dgm:prSet presAssocID="{63FD43D6-5CC1-46E9-90D7-32BB9A91B703}" presName="parentLeftMargin" presStyleLbl="node1" presStyleIdx="0" presStyleCnt="2"/>
      <dgm:spPr/>
    </dgm:pt>
    <dgm:pt modelId="{79F0B67D-A0D2-224D-84A0-62872B052F22}" type="pres">
      <dgm:prSet presAssocID="{63FD43D6-5CC1-46E9-90D7-32BB9A91B703}" presName="parentText" presStyleLbl="node1" presStyleIdx="0" presStyleCnt="2">
        <dgm:presLayoutVars>
          <dgm:chMax val="0"/>
          <dgm:bulletEnabled val="1"/>
        </dgm:presLayoutVars>
      </dgm:prSet>
      <dgm:spPr/>
    </dgm:pt>
    <dgm:pt modelId="{A214C4E9-E54D-9E4C-B29C-75C01ADDD38B}" type="pres">
      <dgm:prSet presAssocID="{63FD43D6-5CC1-46E9-90D7-32BB9A91B703}" presName="negativeSpace" presStyleCnt="0"/>
      <dgm:spPr/>
    </dgm:pt>
    <dgm:pt modelId="{65602458-89C8-8A4B-A266-2959042A13C2}" type="pres">
      <dgm:prSet presAssocID="{63FD43D6-5CC1-46E9-90D7-32BB9A91B703}" presName="childText" presStyleLbl="conFgAcc1" presStyleIdx="0" presStyleCnt="2">
        <dgm:presLayoutVars>
          <dgm:bulletEnabled val="1"/>
        </dgm:presLayoutVars>
      </dgm:prSet>
      <dgm:spPr/>
    </dgm:pt>
    <dgm:pt modelId="{F50A62E7-BF9D-E743-BE20-4E03E4228838}" type="pres">
      <dgm:prSet presAssocID="{30BFDA3A-7EA9-4164-9379-E19A9E858A3F}" presName="spaceBetweenRectangles" presStyleCnt="0"/>
      <dgm:spPr/>
    </dgm:pt>
    <dgm:pt modelId="{F0667EDD-6788-304C-9C85-41D081F8EEC6}" type="pres">
      <dgm:prSet presAssocID="{0278040B-CFC3-4BF9-9B7A-2B0FA5809563}" presName="parentLin" presStyleCnt="0"/>
      <dgm:spPr/>
    </dgm:pt>
    <dgm:pt modelId="{88428CFB-9600-D04F-83EA-A022F2DD3264}" type="pres">
      <dgm:prSet presAssocID="{0278040B-CFC3-4BF9-9B7A-2B0FA5809563}" presName="parentLeftMargin" presStyleLbl="node1" presStyleIdx="0" presStyleCnt="2"/>
      <dgm:spPr/>
    </dgm:pt>
    <dgm:pt modelId="{C91A2808-439E-BD45-9933-A6A0290345E9}" type="pres">
      <dgm:prSet presAssocID="{0278040B-CFC3-4BF9-9B7A-2B0FA5809563}" presName="parentText" presStyleLbl="node1" presStyleIdx="1" presStyleCnt="2">
        <dgm:presLayoutVars>
          <dgm:chMax val="0"/>
          <dgm:bulletEnabled val="1"/>
        </dgm:presLayoutVars>
      </dgm:prSet>
      <dgm:spPr/>
    </dgm:pt>
    <dgm:pt modelId="{0948EDF8-4F1A-104E-AEA2-946EC6C6F6B2}" type="pres">
      <dgm:prSet presAssocID="{0278040B-CFC3-4BF9-9B7A-2B0FA5809563}" presName="negativeSpace" presStyleCnt="0"/>
      <dgm:spPr/>
    </dgm:pt>
    <dgm:pt modelId="{77626018-709A-3C49-B22D-0FD9AD4C04FC}" type="pres">
      <dgm:prSet presAssocID="{0278040B-CFC3-4BF9-9B7A-2B0FA5809563}" presName="childText" presStyleLbl="conFgAcc1" presStyleIdx="1" presStyleCnt="2" custLinFactNeighborX="-4882" custLinFactNeighborY="24424">
        <dgm:presLayoutVars>
          <dgm:bulletEnabled val="1"/>
        </dgm:presLayoutVars>
      </dgm:prSet>
      <dgm:spPr/>
    </dgm:pt>
  </dgm:ptLst>
  <dgm:cxnLst>
    <dgm:cxn modelId="{B5353026-42D6-AD48-8894-F28CD50288A3}" type="presOf" srcId="{F417A86C-52DD-4856-BA2B-3C44E22DA89A}" destId="{77626018-709A-3C49-B22D-0FD9AD4C04FC}" srcOrd="0" destOrd="0" presId="urn:microsoft.com/office/officeart/2005/8/layout/list1"/>
    <dgm:cxn modelId="{265C402F-9890-49AC-82D4-084E46E29C2F}" srcId="{63FD43D6-5CC1-46E9-90D7-32BB9A91B703}" destId="{73374432-DBA6-4A50-8E65-B83ED5041C66}" srcOrd="0" destOrd="0" parTransId="{827D6E87-58E2-4E0C-B32D-3FD5699004E3}" sibTransId="{86AD7751-9845-4F04-AA4E-DC2F4B42FE7D}"/>
    <dgm:cxn modelId="{500BB145-A6A3-6744-965C-C1D449EA505B}" type="presOf" srcId="{0278040B-CFC3-4BF9-9B7A-2B0FA5809563}" destId="{C91A2808-439E-BD45-9933-A6A0290345E9}" srcOrd="1" destOrd="0" presId="urn:microsoft.com/office/officeart/2005/8/layout/list1"/>
    <dgm:cxn modelId="{232E7047-6F8D-6548-BD4E-1A89CCAF8696}" type="presOf" srcId="{63FD43D6-5CC1-46E9-90D7-32BB9A91B703}" destId="{32E2629C-573F-8140-A0DB-1BA185661311}" srcOrd="0" destOrd="0" presId="urn:microsoft.com/office/officeart/2005/8/layout/list1"/>
    <dgm:cxn modelId="{A039FE4C-064D-8744-B880-D87BD5C357F8}" type="presOf" srcId="{63FD43D6-5CC1-46E9-90D7-32BB9A91B703}" destId="{79F0B67D-A0D2-224D-84A0-62872B052F22}" srcOrd="1" destOrd="0" presId="urn:microsoft.com/office/officeart/2005/8/layout/list1"/>
    <dgm:cxn modelId="{89CA4A51-EC98-C848-A055-3BA5265F4145}" type="presOf" srcId="{88DA9F3C-7B49-46FE-84F0-351BB72D8A68}" destId="{803ECA1A-4ECA-3643-A80C-33998C12CEA1}" srcOrd="0" destOrd="0" presId="urn:microsoft.com/office/officeart/2005/8/layout/list1"/>
    <dgm:cxn modelId="{8C743757-BD97-4112-B1EE-6E6CFD0F716C}" srcId="{88DA9F3C-7B49-46FE-84F0-351BB72D8A68}" destId="{63FD43D6-5CC1-46E9-90D7-32BB9A91B703}" srcOrd="0" destOrd="0" parTransId="{4E6DEEBE-A8FD-4908-8876-70A3DF70D88E}" sibTransId="{30BFDA3A-7EA9-4164-9379-E19A9E858A3F}"/>
    <dgm:cxn modelId="{22FAEC57-0206-42E0-AF97-65739E339446}" srcId="{88DA9F3C-7B49-46FE-84F0-351BB72D8A68}" destId="{0278040B-CFC3-4BF9-9B7A-2B0FA5809563}" srcOrd="1" destOrd="0" parTransId="{F468F222-31B2-4228-9DD7-47ED0EB32874}" sibTransId="{655D1B70-5DDE-4A94-8075-81EC34C6B17E}"/>
    <dgm:cxn modelId="{39E85082-0F4B-1849-8A41-3775C0EB33BC}" type="presOf" srcId="{0278040B-CFC3-4BF9-9B7A-2B0FA5809563}" destId="{88428CFB-9600-D04F-83EA-A022F2DD3264}" srcOrd="0" destOrd="0" presId="urn:microsoft.com/office/officeart/2005/8/layout/list1"/>
    <dgm:cxn modelId="{4E5319A0-6233-6B48-8EA6-9A5A9A5CC713}" type="presOf" srcId="{73374432-DBA6-4A50-8E65-B83ED5041C66}" destId="{65602458-89C8-8A4B-A266-2959042A13C2}" srcOrd="0" destOrd="0" presId="urn:microsoft.com/office/officeart/2005/8/layout/list1"/>
    <dgm:cxn modelId="{35C387A4-403A-4EBB-A6DF-B4B4643A5C16}" srcId="{0278040B-CFC3-4BF9-9B7A-2B0FA5809563}" destId="{F417A86C-52DD-4856-BA2B-3C44E22DA89A}" srcOrd="0" destOrd="0" parTransId="{3686CD2F-10FE-4407-8667-B1768DB7A666}" sibTransId="{13B098B8-7170-4835-A555-34F55584983D}"/>
    <dgm:cxn modelId="{2F903AD8-3310-5D4D-893E-A98022F66C74}" type="presParOf" srcId="{803ECA1A-4ECA-3643-A80C-33998C12CEA1}" destId="{0E58CB7F-9FA8-E547-9844-5871921DAED6}" srcOrd="0" destOrd="0" presId="urn:microsoft.com/office/officeart/2005/8/layout/list1"/>
    <dgm:cxn modelId="{27533D89-8C6D-C14C-979D-C75B20983574}" type="presParOf" srcId="{0E58CB7F-9FA8-E547-9844-5871921DAED6}" destId="{32E2629C-573F-8140-A0DB-1BA185661311}" srcOrd="0" destOrd="0" presId="urn:microsoft.com/office/officeart/2005/8/layout/list1"/>
    <dgm:cxn modelId="{132DDA00-C23B-324D-AC19-844CF3133AA5}" type="presParOf" srcId="{0E58CB7F-9FA8-E547-9844-5871921DAED6}" destId="{79F0B67D-A0D2-224D-84A0-62872B052F22}" srcOrd="1" destOrd="0" presId="urn:microsoft.com/office/officeart/2005/8/layout/list1"/>
    <dgm:cxn modelId="{DE3E3E4F-8A1C-734C-9689-C4235C4ACC63}" type="presParOf" srcId="{803ECA1A-4ECA-3643-A80C-33998C12CEA1}" destId="{A214C4E9-E54D-9E4C-B29C-75C01ADDD38B}" srcOrd="1" destOrd="0" presId="urn:microsoft.com/office/officeart/2005/8/layout/list1"/>
    <dgm:cxn modelId="{36E32FDF-010F-454C-8B3D-A467F9B8A4F8}" type="presParOf" srcId="{803ECA1A-4ECA-3643-A80C-33998C12CEA1}" destId="{65602458-89C8-8A4B-A266-2959042A13C2}" srcOrd="2" destOrd="0" presId="urn:microsoft.com/office/officeart/2005/8/layout/list1"/>
    <dgm:cxn modelId="{5C67A4B0-48E5-AA44-8BC5-B51BA78BCA22}" type="presParOf" srcId="{803ECA1A-4ECA-3643-A80C-33998C12CEA1}" destId="{F50A62E7-BF9D-E743-BE20-4E03E4228838}" srcOrd="3" destOrd="0" presId="urn:microsoft.com/office/officeart/2005/8/layout/list1"/>
    <dgm:cxn modelId="{F2E9DF0D-760F-D740-AED4-AD4D588F8925}" type="presParOf" srcId="{803ECA1A-4ECA-3643-A80C-33998C12CEA1}" destId="{F0667EDD-6788-304C-9C85-41D081F8EEC6}" srcOrd="4" destOrd="0" presId="urn:microsoft.com/office/officeart/2005/8/layout/list1"/>
    <dgm:cxn modelId="{687F09F9-4347-2F43-A863-02C7B8E3D9DB}" type="presParOf" srcId="{F0667EDD-6788-304C-9C85-41D081F8EEC6}" destId="{88428CFB-9600-D04F-83EA-A022F2DD3264}" srcOrd="0" destOrd="0" presId="urn:microsoft.com/office/officeart/2005/8/layout/list1"/>
    <dgm:cxn modelId="{B2797C7E-0622-A844-A97D-7762D464D846}" type="presParOf" srcId="{F0667EDD-6788-304C-9C85-41D081F8EEC6}" destId="{C91A2808-439E-BD45-9933-A6A0290345E9}" srcOrd="1" destOrd="0" presId="urn:microsoft.com/office/officeart/2005/8/layout/list1"/>
    <dgm:cxn modelId="{C87D5D11-95C6-B845-97D0-363BB322A35C}" type="presParOf" srcId="{803ECA1A-4ECA-3643-A80C-33998C12CEA1}" destId="{0948EDF8-4F1A-104E-AEA2-946EC6C6F6B2}" srcOrd="5" destOrd="0" presId="urn:microsoft.com/office/officeart/2005/8/layout/list1"/>
    <dgm:cxn modelId="{0B8663F7-84BF-ED49-A41E-ACC7A1B99D25}" type="presParOf" srcId="{803ECA1A-4ECA-3643-A80C-33998C12CEA1}" destId="{77626018-709A-3C49-B22D-0FD9AD4C04F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A9F3C-7B49-46FE-84F0-351BB72D8A68}"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63FD43D6-5CC1-46E9-90D7-32BB9A91B703}">
      <dgm:prSet/>
      <dgm:spPr/>
      <dgm:t>
        <a:bodyPr/>
        <a:lstStyle/>
        <a:p>
          <a:r>
            <a:rPr lang="en-US" dirty="0"/>
            <a:t>PAC:</a:t>
          </a:r>
        </a:p>
      </dgm:t>
    </dgm:pt>
    <dgm:pt modelId="{4E6DEEBE-A8FD-4908-8876-70A3DF70D88E}" type="parTrans" cxnId="{8C743757-BD97-4112-B1EE-6E6CFD0F716C}">
      <dgm:prSet/>
      <dgm:spPr/>
      <dgm:t>
        <a:bodyPr/>
        <a:lstStyle/>
        <a:p>
          <a:endParaRPr lang="en-US"/>
        </a:p>
      </dgm:t>
    </dgm:pt>
    <dgm:pt modelId="{30BFDA3A-7EA9-4164-9379-E19A9E858A3F}" type="sibTrans" cxnId="{8C743757-BD97-4112-B1EE-6E6CFD0F716C}">
      <dgm:prSet/>
      <dgm:spPr/>
      <dgm:t>
        <a:bodyPr/>
        <a:lstStyle/>
        <a:p>
          <a:endParaRPr lang="en-US"/>
        </a:p>
      </dgm:t>
    </dgm:pt>
    <dgm:pt modelId="{73374432-DBA6-4A50-8E65-B83ED5041C66}">
      <dgm:prSet/>
      <dgm:spPr/>
      <dgm:t>
        <a:bodyPr/>
        <a:lstStyle/>
        <a:p>
          <a:r>
            <a:rPr lang="en-US" dirty="0"/>
            <a:t>Receive $20 per student, per year based on the pervious September enrollment</a:t>
          </a:r>
        </a:p>
      </dgm:t>
    </dgm:pt>
    <dgm:pt modelId="{827D6E87-58E2-4E0C-B32D-3FD5699004E3}" type="parTrans" cxnId="{265C402F-9890-49AC-82D4-084E46E29C2F}">
      <dgm:prSet/>
      <dgm:spPr/>
      <dgm:t>
        <a:bodyPr/>
        <a:lstStyle/>
        <a:p>
          <a:endParaRPr lang="en-US"/>
        </a:p>
      </dgm:t>
    </dgm:pt>
    <dgm:pt modelId="{86AD7751-9845-4F04-AA4E-DC2F4B42FE7D}" type="sibTrans" cxnId="{265C402F-9890-49AC-82D4-084E46E29C2F}">
      <dgm:prSet/>
      <dgm:spPr/>
      <dgm:t>
        <a:bodyPr/>
        <a:lstStyle/>
        <a:p>
          <a:endParaRPr lang="en-US"/>
        </a:p>
      </dgm:t>
    </dgm:pt>
    <dgm:pt modelId="{0278040B-CFC3-4BF9-9B7A-2B0FA5809563}">
      <dgm:prSet/>
      <dgm:spPr/>
      <dgm:t>
        <a:bodyPr/>
        <a:lstStyle/>
        <a:p>
          <a:r>
            <a:rPr lang="en-US" dirty="0"/>
            <a:t>DPAC</a:t>
          </a:r>
        </a:p>
      </dgm:t>
    </dgm:pt>
    <dgm:pt modelId="{F468F222-31B2-4228-9DD7-47ED0EB32874}" type="parTrans" cxnId="{22FAEC57-0206-42E0-AF97-65739E339446}">
      <dgm:prSet/>
      <dgm:spPr/>
      <dgm:t>
        <a:bodyPr/>
        <a:lstStyle/>
        <a:p>
          <a:endParaRPr lang="en-US"/>
        </a:p>
      </dgm:t>
    </dgm:pt>
    <dgm:pt modelId="{655D1B70-5DDE-4A94-8075-81EC34C6B17E}" type="sibTrans" cxnId="{22FAEC57-0206-42E0-AF97-65739E339446}">
      <dgm:prSet/>
      <dgm:spPr/>
      <dgm:t>
        <a:bodyPr/>
        <a:lstStyle/>
        <a:p>
          <a:endParaRPr lang="en-US"/>
        </a:p>
      </dgm:t>
    </dgm:pt>
    <dgm:pt modelId="{F417A86C-52DD-4856-BA2B-3C44E22DA89A}">
      <dgm:prSet/>
      <dgm:spPr/>
      <dgm:t>
        <a:bodyPr/>
        <a:lstStyle/>
        <a:p>
          <a:r>
            <a:rPr lang="en-US" dirty="0"/>
            <a:t>Receive $2,500 each</a:t>
          </a:r>
        </a:p>
      </dgm:t>
    </dgm:pt>
    <dgm:pt modelId="{3686CD2F-10FE-4407-8667-B1768DB7A666}" type="parTrans" cxnId="{35C387A4-403A-4EBB-A6DF-B4B4643A5C16}">
      <dgm:prSet/>
      <dgm:spPr/>
      <dgm:t>
        <a:bodyPr/>
        <a:lstStyle/>
        <a:p>
          <a:endParaRPr lang="en-US"/>
        </a:p>
      </dgm:t>
    </dgm:pt>
    <dgm:pt modelId="{13B098B8-7170-4835-A555-34F55584983D}" type="sibTrans" cxnId="{35C387A4-403A-4EBB-A6DF-B4B4643A5C16}">
      <dgm:prSet/>
      <dgm:spPr/>
      <dgm:t>
        <a:bodyPr/>
        <a:lstStyle/>
        <a:p>
          <a:endParaRPr lang="en-US"/>
        </a:p>
      </dgm:t>
    </dgm:pt>
    <dgm:pt modelId="{96F7AA7B-31C9-497A-9258-20351DDBAFA9}">
      <dgm:prSet/>
      <dgm:spPr/>
      <dgm:t>
        <a:bodyPr/>
        <a:lstStyle/>
        <a:p>
          <a:r>
            <a:rPr lang="en-US" dirty="0"/>
            <a:t>Schools with fewer than 100 students will be provided a base rate of $2,000. </a:t>
          </a:r>
        </a:p>
      </dgm:t>
    </dgm:pt>
    <dgm:pt modelId="{5B08A690-FB7F-41D2-924D-16570AABE6B4}" type="parTrans" cxnId="{17789885-ADC2-4274-9AA3-E490F6372B6D}">
      <dgm:prSet/>
      <dgm:spPr/>
      <dgm:t>
        <a:bodyPr/>
        <a:lstStyle/>
        <a:p>
          <a:endParaRPr lang="en-US"/>
        </a:p>
      </dgm:t>
    </dgm:pt>
    <dgm:pt modelId="{A82281B9-7714-4550-882B-BE98354EA552}" type="sibTrans" cxnId="{17789885-ADC2-4274-9AA3-E490F6372B6D}">
      <dgm:prSet/>
      <dgm:spPr/>
      <dgm:t>
        <a:bodyPr/>
        <a:lstStyle/>
        <a:p>
          <a:endParaRPr lang="en-US"/>
        </a:p>
      </dgm:t>
    </dgm:pt>
    <dgm:pt modelId="{803ECA1A-4ECA-3643-A80C-33998C12CEA1}" type="pres">
      <dgm:prSet presAssocID="{88DA9F3C-7B49-46FE-84F0-351BB72D8A68}" presName="linear" presStyleCnt="0">
        <dgm:presLayoutVars>
          <dgm:dir/>
          <dgm:animLvl val="lvl"/>
          <dgm:resizeHandles val="exact"/>
        </dgm:presLayoutVars>
      </dgm:prSet>
      <dgm:spPr/>
    </dgm:pt>
    <dgm:pt modelId="{0E58CB7F-9FA8-E547-9844-5871921DAED6}" type="pres">
      <dgm:prSet presAssocID="{63FD43D6-5CC1-46E9-90D7-32BB9A91B703}" presName="parentLin" presStyleCnt="0"/>
      <dgm:spPr/>
    </dgm:pt>
    <dgm:pt modelId="{32E2629C-573F-8140-A0DB-1BA185661311}" type="pres">
      <dgm:prSet presAssocID="{63FD43D6-5CC1-46E9-90D7-32BB9A91B703}" presName="parentLeftMargin" presStyleLbl="node1" presStyleIdx="0" presStyleCnt="2"/>
      <dgm:spPr/>
    </dgm:pt>
    <dgm:pt modelId="{79F0B67D-A0D2-224D-84A0-62872B052F22}" type="pres">
      <dgm:prSet presAssocID="{63FD43D6-5CC1-46E9-90D7-32BB9A91B703}" presName="parentText" presStyleLbl="node1" presStyleIdx="0" presStyleCnt="2">
        <dgm:presLayoutVars>
          <dgm:chMax val="0"/>
          <dgm:bulletEnabled val="1"/>
        </dgm:presLayoutVars>
      </dgm:prSet>
      <dgm:spPr/>
    </dgm:pt>
    <dgm:pt modelId="{A214C4E9-E54D-9E4C-B29C-75C01ADDD38B}" type="pres">
      <dgm:prSet presAssocID="{63FD43D6-5CC1-46E9-90D7-32BB9A91B703}" presName="negativeSpace" presStyleCnt="0"/>
      <dgm:spPr/>
    </dgm:pt>
    <dgm:pt modelId="{65602458-89C8-8A4B-A266-2959042A13C2}" type="pres">
      <dgm:prSet presAssocID="{63FD43D6-5CC1-46E9-90D7-32BB9A91B703}" presName="childText" presStyleLbl="conFgAcc1" presStyleIdx="0" presStyleCnt="2">
        <dgm:presLayoutVars>
          <dgm:bulletEnabled val="1"/>
        </dgm:presLayoutVars>
      </dgm:prSet>
      <dgm:spPr/>
    </dgm:pt>
    <dgm:pt modelId="{F50A62E7-BF9D-E743-BE20-4E03E4228838}" type="pres">
      <dgm:prSet presAssocID="{30BFDA3A-7EA9-4164-9379-E19A9E858A3F}" presName="spaceBetweenRectangles" presStyleCnt="0"/>
      <dgm:spPr/>
    </dgm:pt>
    <dgm:pt modelId="{F0667EDD-6788-304C-9C85-41D081F8EEC6}" type="pres">
      <dgm:prSet presAssocID="{0278040B-CFC3-4BF9-9B7A-2B0FA5809563}" presName="parentLin" presStyleCnt="0"/>
      <dgm:spPr/>
    </dgm:pt>
    <dgm:pt modelId="{88428CFB-9600-D04F-83EA-A022F2DD3264}" type="pres">
      <dgm:prSet presAssocID="{0278040B-CFC3-4BF9-9B7A-2B0FA5809563}" presName="parentLeftMargin" presStyleLbl="node1" presStyleIdx="0" presStyleCnt="2"/>
      <dgm:spPr/>
    </dgm:pt>
    <dgm:pt modelId="{C91A2808-439E-BD45-9933-A6A0290345E9}" type="pres">
      <dgm:prSet presAssocID="{0278040B-CFC3-4BF9-9B7A-2B0FA5809563}" presName="parentText" presStyleLbl="node1" presStyleIdx="1" presStyleCnt="2">
        <dgm:presLayoutVars>
          <dgm:chMax val="0"/>
          <dgm:bulletEnabled val="1"/>
        </dgm:presLayoutVars>
      </dgm:prSet>
      <dgm:spPr/>
    </dgm:pt>
    <dgm:pt modelId="{0948EDF8-4F1A-104E-AEA2-946EC6C6F6B2}" type="pres">
      <dgm:prSet presAssocID="{0278040B-CFC3-4BF9-9B7A-2B0FA5809563}" presName="negativeSpace" presStyleCnt="0"/>
      <dgm:spPr/>
    </dgm:pt>
    <dgm:pt modelId="{77626018-709A-3C49-B22D-0FD9AD4C04FC}" type="pres">
      <dgm:prSet presAssocID="{0278040B-CFC3-4BF9-9B7A-2B0FA5809563}" presName="childText" presStyleLbl="conFgAcc1" presStyleIdx="1" presStyleCnt="2" custLinFactNeighborX="-4882" custLinFactNeighborY="16080">
        <dgm:presLayoutVars>
          <dgm:bulletEnabled val="1"/>
        </dgm:presLayoutVars>
      </dgm:prSet>
      <dgm:spPr/>
    </dgm:pt>
  </dgm:ptLst>
  <dgm:cxnLst>
    <dgm:cxn modelId="{B5353026-42D6-AD48-8894-F28CD50288A3}" type="presOf" srcId="{F417A86C-52DD-4856-BA2B-3C44E22DA89A}" destId="{77626018-709A-3C49-B22D-0FD9AD4C04FC}" srcOrd="0" destOrd="0" presId="urn:microsoft.com/office/officeart/2005/8/layout/list1"/>
    <dgm:cxn modelId="{265C402F-9890-49AC-82D4-084E46E29C2F}" srcId="{63FD43D6-5CC1-46E9-90D7-32BB9A91B703}" destId="{73374432-DBA6-4A50-8E65-B83ED5041C66}" srcOrd="0" destOrd="0" parTransId="{827D6E87-58E2-4E0C-B32D-3FD5699004E3}" sibTransId="{86AD7751-9845-4F04-AA4E-DC2F4B42FE7D}"/>
    <dgm:cxn modelId="{500BB145-A6A3-6744-965C-C1D449EA505B}" type="presOf" srcId="{0278040B-CFC3-4BF9-9B7A-2B0FA5809563}" destId="{C91A2808-439E-BD45-9933-A6A0290345E9}" srcOrd="1" destOrd="0" presId="urn:microsoft.com/office/officeart/2005/8/layout/list1"/>
    <dgm:cxn modelId="{232E7047-6F8D-6548-BD4E-1A89CCAF8696}" type="presOf" srcId="{63FD43D6-5CC1-46E9-90D7-32BB9A91B703}" destId="{32E2629C-573F-8140-A0DB-1BA185661311}" srcOrd="0" destOrd="0" presId="urn:microsoft.com/office/officeart/2005/8/layout/list1"/>
    <dgm:cxn modelId="{A039FE4C-064D-8744-B880-D87BD5C357F8}" type="presOf" srcId="{63FD43D6-5CC1-46E9-90D7-32BB9A91B703}" destId="{79F0B67D-A0D2-224D-84A0-62872B052F22}" srcOrd="1" destOrd="0" presId="urn:microsoft.com/office/officeart/2005/8/layout/list1"/>
    <dgm:cxn modelId="{89CA4A51-EC98-C848-A055-3BA5265F4145}" type="presOf" srcId="{88DA9F3C-7B49-46FE-84F0-351BB72D8A68}" destId="{803ECA1A-4ECA-3643-A80C-33998C12CEA1}" srcOrd="0" destOrd="0" presId="urn:microsoft.com/office/officeart/2005/8/layout/list1"/>
    <dgm:cxn modelId="{8C743757-BD97-4112-B1EE-6E6CFD0F716C}" srcId="{88DA9F3C-7B49-46FE-84F0-351BB72D8A68}" destId="{63FD43D6-5CC1-46E9-90D7-32BB9A91B703}" srcOrd="0" destOrd="0" parTransId="{4E6DEEBE-A8FD-4908-8876-70A3DF70D88E}" sibTransId="{30BFDA3A-7EA9-4164-9379-E19A9E858A3F}"/>
    <dgm:cxn modelId="{22FAEC57-0206-42E0-AF97-65739E339446}" srcId="{88DA9F3C-7B49-46FE-84F0-351BB72D8A68}" destId="{0278040B-CFC3-4BF9-9B7A-2B0FA5809563}" srcOrd="1" destOrd="0" parTransId="{F468F222-31B2-4228-9DD7-47ED0EB32874}" sibTransId="{655D1B70-5DDE-4A94-8075-81EC34C6B17E}"/>
    <dgm:cxn modelId="{39E85082-0F4B-1849-8A41-3775C0EB33BC}" type="presOf" srcId="{0278040B-CFC3-4BF9-9B7A-2B0FA5809563}" destId="{88428CFB-9600-D04F-83EA-A022F2DD3264}" srcOrd="0" destOrd="0" presId="urn:microsoft.com/office/officeart/2005/8/layout/list1"/>
    <dgm:cxn modelId="{17789885-ADC2-4274-9AA3-E490F6372B6D}" srcId="{63FD43D6-5CC1-46E9-90D7-32BB9A91B703}" destId="{96F7AA7B-31C9-497A-9258-20351DDBAFA9}" srcOrd="1" destOrd="0" parTransId="{5B08A690-FB7F-41D2-924D-16570AABE6B4}" sibTransId="{A82281B9-7714-4550-882B-BE98354EA552}"/>
    <dgm:cxn modelId="{4E5319A0-6233-6B48-8EA6-9A5A9A5CC713}" type="presOf" srcId="{73374432-DBA6-4A50-8E65-B83ED5041C66}" destId="{65602458-89C8-8A4B-A266-2959042A13C2}" srcOrd="0" destOrd="0" presId="urn:microsoft.com/office/officeart/2005/8/layout/list1"/>
    <dgm:cxn modelId="{35C387A4-403A-4EBB-A6DF-B4B4643A5C16}" srcId="{0278040B-CFC3-4BF9-9B7A-2B0FA5809563}" destId="{F417A86C-52DD-4856-BA2B-3C44E22DA89A}" srcOrd="0" destOrd="0" parTransId="{3686CD2F-10FE-4407-8667-B1768DB7A666}" sibTransId="{13B098B8-7170-4835-A555-34F55584983D}"/>
    <dgm:cxn modelId="{35534EFD-C407-4783-9515-95B5A688469E}" type="presOf" srcId="{96F7AA7B-31C9-497A-9258-20351DDBAFA9}" destId="{65602458-89C8-8A4B-A266-2959042A13C2}" srcOrd="0" destOrd="1" presId="urn:microsoft.com/office/officeart/2005/8/layout/list1"/>
    <dgm:cxn modelId="{2F903AD8-3310-5D4D-893E-A98022F66C74}" type="presParOf" srcId="{803ECA1A-4ECA-3643-A80C-33998C12CEA1}" destId="{0E58CB7F-9FA8-E547-9844-5871921DAED6}" srcOrd="0" destOrd="0" presId="urn:microsoft.com/office/officeart/2005/8/layout/list1"/>
    <dgm:cxn modelId="{27533D89-8C6D-C14C-979D-C75B20983574}" type="presParOf" srcId="{0E58CB7F-9FA8-E547-9844-5871921DAED6}" destId="{32E2629C-573F-8140-A0DB-1BA185661311}" srcOrd="0" destOrd="0" presId="urn:microsoft.com/office/officeart/2005/8/layout/list1"/>
    <dgm:cxn modelId="{132DDA00-C23B-324D-AC19-844CF3133AA5}" type="presParOf" srcId="{0E58CB7F-9FA8-E547-9844-5871921DAED6}" destId="{79F0B67D-A0D2-224D-84A0-62872B052F22}" srcOrd="1" destOrd="0" presId="urn:microsoft.com/office/officeart/2005/8/layout/list1"/>
    <dgm:cxn modelId="{DE3E3E4F-8A1C-734C-9689-C4235C4ACC63}" type="presParOf" srcId="{803ECA1A-4ECA-3643-A80C-33998C12CEA1}" destId="{A214C4E9-E54D-9E4C-B29C-75C01ADDD38B}" srcOrd="1" destOrd="0" presId="urn:microsoft.com/office/officeart/2005/8/layout/list1"/>
    <dgm:cxn modelId="{36E32FDF-010F-454C-8B3D-A467F9B8A4F8}" type="presParOf" srcId="{803ECA1A-4ECA-3643-A80C-33998C12CEA1}" destId="{65602458-89C8-8A4B-A266-2959042A13C2}" srcOrd="2" destOrd="0" presId="urn:microsoft.com/office/officeart/2005/8/layout/list1"/>
    <dgm:cxn modelId="{5C67A4B0-48E5-AA44-8BC5-B51BA78BCA22}" type="presParOf" srcId="{803ECA1A-4ECA-3643-A80C-33998C12CEA1}" destId="{F50A62E7-BF9D-E743-BE20-4E03E4228838}" srcOrd="3" destOrd="0" presId="urn:microsoft.com/office/officeart/2005/8/layout/list1"/>
    <dgm:cxn modelId="{F2E9DF0D-760F-D740-AED4-AD4D588F8925}" type="presParOf" srcId="{803ECA1A-4ECA-3643-A80C-33998C12CEA1}" destId="{F0667EDD-6788-304C-9C85-41D081F8EEC6}" srcOrd="4" destOrd="0" presId="urn:microsoft.com/office/officeart/2005/8/layout/list1"/>
    <dgm:cxn modelId="{687F09F9-4347-2F43-A863-02C7B8E3D9DB}" type="presParOf" srcId="{F0667EDD-6788-304C-9C85-41D081F8EEC6}" destId="{88428CFB-9600-D04F-83EA-A022F2DD3264}" srcOrd="0" destOrd="0" presId="urn:microsoft.com/office/officeart/2005/8/layout/list1"/>
    <dgm:cxn modelId="{B2797C7E-0622-A844-A97D-7762D464D846}" type="presParOf" srcId="{F0667EDD-6788-304C-9C85-41D081F8EEC6}" destId="{C91A2808-439E-BD45-9933-A6A0290345E9}" srcOrd="1" destOrd="0" presId="urn:microsoft.com/office/officeart/2005/8/layout/list1"/>
    <dgm:cxn modelId="{C87D5D11-95C6-B845-97D0-363BB322A35C}" type="presParOf" srcId="{803ECA1A-4ECA-3643-A80C-33998C12CEA1}" destId="{0948EDF8-4F1A-104E-AEA2-946EC6C6F6B2}" srcOrd="5" destOrd="0" presId="urn:microsoft.com/office/officeart/2005/8/layout/list1"/>
    <dgm:cxn modelId="{0B8663F7-84BF-ED49-A41E-ACC7A1B99D25}" type="presParOf" srcId="{803ECA1A-4ECA-3643-A80C-33998C12CEA1}" destId="{77626018-709A-3C49-B22D-0FD9AD4C04F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F15415-E8CA-4C04-964B-F22CAF020C0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605A354-C5DF-47F6-AAF4-CCF0C3AD33B6}">
      <dgm:prSet custT="1"/>
      <dgm:spPr/>
      <dgm:t>
        <a:bodyPr/>
        <a:lstStyle/>
        <a:p>
          <a:r>
            <a:rPr lang="en-US" sz="1200" b="1" i="0" dirty="0"/>
            <a:t>Check your reporting history </a:t>
          </a:r>
        </a:p>
        <a:p>
          <a:r>
            <a:rPr lang="en-US" sz="1200" b="0" i="0" dirty="0"/>
            <a:t>Ensure that your PAC is up to-date filing the Gaming Account Summary Reports</a:t>
          </a:r>
          <a:endParaRPr lang="en-US" sz="1200" dirty="0"/>
        </a:p>
      </dgm:t>
    </dgm:pt>
    <dgm:pt modelId="{F2BEE0FB-EC09-4C7A-9D5C-CBB247434829}" type="parTrans" cxnId="{31C4F6E1-1F96-4760-8AE9-5FDECC1DF358}">
      <dgm:prSet/>
      <dgm:spPr/>
      <dgm:t>
        <a:bodyPr/>
        <a:lstStyle/>
        <a:p>
          <a:endParaRPr lang="en-US"/>
        </a:p>
      </dgm:t>
    </dgm:pt>
    <dgm:pt modelId="{593DED85-9926-4BC4-8945-707769357628}" type="sibTrans" cxnId="{31C4F6E1-1F96-4760-8AE9-5FDECC1DF358}">
      <dgm:prSet/>
      <dgm:spPr/>
      <dgm:t>
        <a:bodyPr/>
        <a:lstStyle/>
        <a:p>
          <a:endParaRPr lang="en-US"/>
        </a:p>
      </dgm:t>
    </dgm:pt>
    <dgm:pt modelId="{32A7C80B-BD1A-4997-9941-22CD4A82911B}">
      <dgm:prSet custT="1"/>
      <dgm:spPr/>
      <dgm:t>
        <a:bodyPr/>
        <a:lstStyle/>
        <a:p>
          <a:r>
            <a:rPr lang="en-US" sz="1200" b="1" dirty="0"/>
            <a:t>Have your </a:t>
          </a:r>
          <a:r>
            <a:rPr lang="en-US" sz="1200" b="1" dirty="0" err="1"/>
            <a:t>BCeID</a:t>
          </a:r>
          <a:r>
            <a:rPr lang="en-US" sz="1200" b="1" dirty="0"/>
            <a:t> ready </a:t>
          </a:r>
        </a:p>
        <a:p>
          <a:r>
            <a:rPr lang="en-US" sz="1200" dirty="0"/>
            <a:t>Have your login details for the </a:t>
          </a:r>
          <a:r>
            <a:rPr lang="en-US" sz="1200" dirty="0" err="1"/>
            <a:t>BCeID</a:t>
          </a:r>
          <a:r>
            <a:rPr lang="en-US" sz="1200" dirty="0"/>
            <a:t> ready. If not, apply online for your free </a:t>
          </a:r>
          <a:r>
            <a:rPr lang="en-US" sz="1200" dirty="0" err="1"/>
            <a:t>BCeID</a:t>
          </a:r>
          <a:r>
            <a:rPr lang="en-US" sz="1200" dirty="0"/>
            <a:t>.</a:t>
          </a:r>
        </a:p>
      </dgm:t>
    </dgm:pt>
    <dgm:pt modelId="{7088D49B-6236-4347-AC05-AA0744D61370}" type="parTrans" cxnId="{7683BD95-2D43-4299-BFEA-058FC5AD5D5E}">
      <dgm:prSet/>
      <dgm:spPr/>
      <dgm:t>
        <a:bodyPr/>
        <a:lstStyle/>
        <a:p>
          <a:endParaRPr lang="en-US"/>
        </a:p>
      </dgm:t>
    </dgm:pt>
    <dgm:pt modelId="{0F880B01-BEA2-442E-A789-BC036E7F8BEF}" type="sibTrans" cxnId="{7683BD95-2D43-4299-BFEA-058FC5AD5D5E}">
      <dgm:prSet/>
      <dgm:spPr/>
      <dgm:t>
        <a:bodyPr/>
        <a:lstStyle/>
        <a:p>
          <a:endParaRPr lang="en-US"/>
        </a:p>
      </dgm:t>
    </dgm:pt>
    <dgm:pt modelId="{AD5B7BD2-A791-4B80-9496-8FCD8222B4A4}">
      <dgm:prSet custT="1"/>
      <dgm:spPr/>
      <dgm:t>
        <a:bodyPr/>
        <a:lstStyle/>
        <a:p>
          <a:r>
            <a:rPr lang="en-US" sz="1200" b="1" i="0" dirty="0"/>
            <a:t>Prepare your documents </a:t>
          </a:r>
        </a:p>
        <a:p>
          <a:r>
            <a:rPr lang="en-US" sz="1200" b="0" i="0" dirty="0"/>
            <a:t>New PACs have to provide their constitution &amp; bylaws and AGM minutes. These should be provided if changes occur. </a:t>
          </a:r>
          <a:endParaRPr lang="en-US" sz="1200" dirty="0"/>
        </a:p>
      </dgm:t>
    </dgm:pt>
    <dgm:pt modelId="{ED04BA16-4E90-4CE8-BBB2-9E9B68A76A35}" type="parTrans" cxnId="{9409C53C-A7D4-40E1-8057-4DA05E0B36E2}">
      <dgm:prSet/>
      <dgm:spPr/>
      <dgm:t>
        <a:bodyPr/>
        <a:lstStyle/>
        <a:p>
          <a:endParaRPr lang="en-US"/>
        </a:p>
      </dgm:t>
    </dgm:pt>
    <dgm:pt modelId="{7497C142-EAAC-4040-878B-18A5D1BF4D10}" type="sibTrans" cxnId="{9409C53C-A7D4-40E1-8057-4DA05E0B36E2}">
      <dgm:prSet/>
      <dgm:spPr/>
      <dgm:t>
        <a:bodyPr/>
        <a:lstStyle/>
        <a:p>
          <a:endParaRPr lang="en-US"/>
        </a:p>
      </dgm:t>
    </dgm:pt>
    <dgm:pt modelId="{803F1685-9466-4F38-89CF-67BC37786B04}">
      <dgm:prSet custT="1"/>
      <dgm:spPr/>
      <dgm:t>
        <a:bodyPr/>
        <a:lstStyle/>
        <a:p>
          <a:r>
            <a:rPr lang="en-US" sz="1200" b="1" i="0" dirty="0"/>
            <a:t>Apply online</a:t>
          </a:r>
        </a:p>
        <a:p>
          <a:r>
            <a:rPr lang="en-US" sz="1200" b="0" i="0" dirty="0"/>
            <a:t>To complete your application, click the Apply Now button and follow the steps. Have your L&amp;G number ready to retrieve your account information. </a:t>
          </a:r>
          <a:endParaRPr lang="en-US" sz="1200" dirty="0"/>
        </a:p>
      </dgm:t>
    </dgm:pt>
    <dgm:pt modelId="{BE814DA9-D30E-413B-B6D0-B0F9BFE4F20E}" type="parTrans" cxnId="{DB9F7ECF-9664-453D-B627-0DBC649F13A7}">
      <dgm:prSet/>
      <dgm:spPr/>
      <dgm:t>
        <a:bodyPr/>
        <a:lstStyle/>
        <a:p>
          <a:endParaRPr lang="en-US"/>
        </a:p>
      </dgm:t>
    </dgm:pt>
    <dgm:pt modelId="{1B764E2A-A53A-4BFE-9FB1-3A81E3956CBA}" type="sibTrans" cxnId="{DB9F7ECF-9664-453D-B627-0DBC649F13A7}">
      <dgm:prSet/>
      <dgm:spPr/>
      <dgm:t>
        <a:bodyPr/>
        <a:lstStyle/>
        <a:p>
          <a:endParaRPr lang="en-US"/>
        </a:p>
      </dgm:t>
    </dgm:pt>
    <dgm:pt modelId="{FD0AAEC5-1E8F-4271-927A-BB14D66E0549}" type="pres">
      <dgm:prSet presAssocID="{D3F15415-E8CA-4C04-964B-F22CAF020C08}" presName="root" presStyleCnt="0">
        <dgm:presLayoutVars>
          <dgm:dir/>
          <dgm:resizeHandles val="exact"/>
        </dgm:presLayoutVars>
      </dgm:prSet>
      <dgm:spPr/>
    </dgm:pt>
    <dgm:pt modelId="{E144575F-B41F-476A-A3E7-71A6430ABE90}" type="pres">
      <dgm:prSet presAssocID="{6605A354-C5DF-47F6-AAF4-CCF0C3AD33B6}" presName="compNode" presStyleCnt="0"/>
      <dgm:spPr/>
    </dgm:pt>
    <dgm:pt modelId="{2489CDCC-2DC0-4F9D-842F-707FEDE9B070}" type="pres">
      <dgm:prSet presAssocID="{6605A354-C5DF-47F6-AAF4-CCF0C3AD33B6}" presName="bgRect" presStyleLbl="bgShp" presStyleIdx="0" presStyleCnt="4" custScaleY="77746"/>
      <dgm:spPr/>
    </dgm:pt>
    <dgm:pt modelId="{7F40116C-B6E9-4ED9-8CC3-C41ADB98C74E}" type="pres">
      <dgm:prSet presAssocID="{6605A354-C5DF-47F6-AAF4-CCF0C3AD33B6}"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E58EA067-5D68-4950-8DDB-DB9F295D8E09}" type="pres">
      <dgm:prSet presAssocID="{6605A354-C5DF-47F6-AAF4-CCF0C3AD33B6}" presName="spaceRect" presStyleCnt="0"/>
      <dgm:spPr/>
    </dgm:pt>
    <dgm:pt modelId="{FA5B6650-B74E-4BF0-B30F-5FB9F1B0B776}" type="pres">
      <dgm:prSet presAssocID="{6605A354-C5DF-47F6-AAF4-CCF0C3AD33B6}" presName="parTx" presStyleLbl="revTx" presStyleIdx="0" presStyleCnt="4" custScaleY="79975" custLinFactNeighborX="-2189" custLinFactNeighborY="-678">
        <dgm:presLayoutVars>
          <dgm:chMax val="0"/>
          <dgm:chPref val="0"/>
        </dgm:presLayoutVars>
      </dgm:prSet>
      <dgm:spPr/>
    </dgm:pt>
    <dgm:pt modelId="{BD94A1D9-39D0-4BFE-940B-B660D535494F}" type="pres">
      <dgm:prSet presAssocID="{593DED85-9926-4BC4-8945-707769357628}" presName="sibTrans" presStyleCnt="0"/>
      <dgm:spPr/>
    </dgm:pt>
    <dgm:pt modelId="{C8DE3911-99B7-4E7B-9DBD-F1FD20C5D02D}" type="pres">
      <dgm:prSet presAssocID="{32A7C80B-BD1A-4997-9941-22CD4A82911B}" presName="compNode" presStyleCnt="0"/>
      <dgm:spPr/>
    </dgm:pt>
    <dgm:pt modelId="{2170A256-A637-4A34-9F88-110612B7ACEE}" type="pres">
      <dgm:prSet presAssocID="{32A7C80B-BD1A-4997-9941-22CD4A82911B}" presName="bgRect" presStyleLbl="bgShp" presStyleIdx="1" presStyleCnt="4" custScaleY="88696" custLinFactNeighborY="-33009"/>
      <dgm:spPr/>
    </dgm:pt>
    <dgm:pt modelId="{CAF27D91-DF29-40D9-AD75-75138295D85A}" type="pres">
      <dgm:prSet presAssocID="{32A7C80B-BD1A-4997-9941-22CD4A82911B}" presName="iconRect" presStyleLbl="node1" presStyleIdx="1" presStyleCnt="4" custLinFactNeighborX="225" custLinFactNeighborY="-5144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ggy Bank"/>
        </a:ext>
      </dgm:extLst>
    </dgm:pt>
    <dgm:pt modelId="{11F8E3E7-6354-44E5-A16F-74B99CF80B6C}" type="pres">
      <dgm:prSet presAssocID="{32A7C80B-BD1A-4997-9941-22CD4A82911B}" presName="spaceRect" presStyleCnt="0"/>
      <dgm:spPr/>
    </dgm:pt>
    <dgm:pt modelId="{2D1EDFCD-BC97-4491-8D88-3F1A1D715011}" type="pres">
      <dgm:prSet presAssocID="{32A7C80B-BD1A-4997-9941-22CD4A82911B}" presName="parTx" presStyleLbl="revTx" presStyleIdx="1" presStyleCnt="4" custLinFactNeighborX="-3017" custLinFactNeighborY="-26651">
        <dgm:presLayoutVars>
          <dgm:chMax val="0"/>
          <dgm:chPref val="0"/>
        </dgm:presLayoutVars>
      </dgm:prSet>
      <dgm:spPr/>
    </dgm:pt>
    <dgm:pt modelId="{9F035864-BA54-4B43-A6A3-76A97149433F}" type="pres">
      <dgm:prSet presAssocID="{0F880B01-BEA2-442E-A789-BC036E7F8BEF}" presName="sibTrans" presStyleCnt="0"/>
      <dgm:spPr/>
    </dgm:pt>
    <dgm:pt modelId="{52B1FE05-301E-4571-90C5-59E5DF77C43D}" type="pres">
      <dgm:prSet presAssocID="{AD5B7BD2-A791-4B80-9496-8FCD8222B4A4}" presName="compNode" presStyleCnt="0"/>
      <dgm:spPr/>
    </dgm:pt>
    <dgm:pt modelId="{9558406A-319F-4B1E-8670-73B151F21AB6}" type="pres">
      <dgm:prSet presAssocID="{AD5B7BD2-A791-4B80-9496-8FCD8222B4A4}" presName="bgRect" presStyleLbl="bgShp" presStyleIdx="2" presStyleCnt="4" custScaleY="86431" custLinFactNeighborY="-63783"/>
      <dgm:spPr/>
    </dgm:pt>
    <dgm:pt modelId="{EA566870-CBDD-4CC7-958C-DE92748C2241}" type="pres">
      <dgm:prSet presAssocID="{AD5B7BD2-A791-4B80-9496-8FCD8222B4A4}" presName="iconRect" presStyleLbl="node1" presStyleIdx="2" presStyleCnt="4" custLinFactX="-200000" custLinFactNeighborX="-259528" custLinFactNeighborY="9114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llseye"/>
        </a:ext>
      </dgm:extLst>
    </dgm:pt>
    <dgm:pt modelId="{77E83D2E-A47F-4E8F-9875-E9CC7FCA9293}" type="pres">
      <dgm:prSet presAssocID="{AD5B7BD2-A791-4B80-9496-8FCD8222B4A4}" presName="spaceRect" presStyleCnt="0"/>
      <dgm:spPr/>
    </dgm:pt>
    <dgm:pt modelId="{2373A624-DD44-43F5-81A0-F437B161A2DF}" type="pres">
      <dgm:prSet presAssocID="{AD5B7BD2-A791-4B80-9496-8FCD8222B4A4}" presName="parTx" presStyleLbl="revTx" presStyleIdx="2" presStyleCnt="4" custLinFactNeighborX="-3017" custLinFactNeighborY="-63182">
        <dgm:presLayoutVars>
          <dgm:chMax val="0"/>
          <dgm:chPref val="0"/>
        </dgm:presLayoutVars>
      </dgm:prSet>
      <dgm:spPr/>
    </dgm:pt>
    <dgm:pt modelId="{56F62F05-A461-4B97-8CB7-9846B8CD7314}" type="pres">
      <dgm:prSet presAssocID="{7497C142-EAAC-4040-878B-18A5D1BF4D10}" presName="sibTrans" presStyleCnt="0"/>
      <dgm:spPr/>
    </dgm:pt>
    <dgm:pt modelId="{A58DB2DF-2F9E-4B3D-A786-AE3D4B66C747}" type="pres">
      <dgm:prSet presAssocID="{803F1685-9466-4F38-89CF-67BC37786B04}" presName="compNode" presStyleCnt="0"/>
      <dgm:spPr/>
    </dgm:pt>
    <dgm:pt modelId="{B0000B5E-7CB0-40F9-AFB9-5906DC55D489}" type="pres">
      <dgm:prSet presAssocID="{803F1685-9466-4F38-89CF-67BC37786B04}" presName="bgRect" presStyleLbl="bgShp" presStyleIdx="3" presStyleCnt="4" custScaleY="85211" custLinFactNeighborY="-98209"/>
      <dgm:spPr/>
    </dgm:pt>
    <dgm:pt modelId="{1CF96375-60E0-42B9-93CD-A93BF3C4D056}" type="pres">
      <dgm:prSet presAssocID="{803F1685-9466-4F38-89CF-67BC37786B04}" presName="iconRect" presStyleLbl="node1" presStyleIdx="3" presStyleCnt="4" custLinFactY="-78562" custLinFactNeighborX="-5433" custLinFactNeighborY="-10000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eeting"/>
        </a:ext>
      </dgm:extLst>
    </dgm:pt>
    <dgm:pt modelId="{38A8410D-9671-4480-87F2-03CF2F2CDB3E}" type="pres">
      <dgm:prSet presAssocID="{803F1685-9466-4F38-89CF-67BC37786B04}" presName="spaceRect" presStyleCnt="0"/>
      <dgm:spPr/>
    </dgm:pt>
    <dgm:pt modelId="{DC842392-E343-48F9-B8BF-DEB6F731E8CB}" type="pres">
      <dgm:prSet presAssocID="{803F1685-9466-4F38-89CF-67BC37786B04}" presName="parTx" presStyleLbl="revTx" presStyleIdx="3" presStyleCnt="4" custLinFactY="-1934" custLinFactNeighborX="-4513" custLinFactNeighborY="-100000">
        <dgm:presLayoutVars>
          <dgm:chMax val="0"/>
          <dgm:chPref val="0"/>
        </dgm:presLayoutVars>
      </dgm:prSet>
      <dgm:spPr/>
    </dgm:pt>
  </dgm:ptLst>
  <dgm:cxnLst>
    <dgm:cxn modelId="{527E4A0D-884D-4EFB-8FA1-FB9D8637B8E2}" type="presOf" srcId="{32A7C80B-BD1A-4997-9941-22CD4A82911B}" destId="{2D1EDFCD-BC97-4491-8D88-3F1A1D715011}" srcOrd="0" destOrd="0" presId="urn:microsoft.com/office/officeart/2018/2/layout/IconVerticalSolidList"/>
    <dgm:cxn modelId="{E8864223-2831-455A-BAC0-747F8CF738D0}" type="presOf" srcId="{AD5B7BD2-A791-4B80-9496-8FCD8222B4A4}" destId="{2373A624-DD44-43F5-81A0-F437B161A2DF}" srcOrd="0" destOrd="0" presId="urn:microsoft.com/office/officeart/2018/2/layout/IconVerticalSolidList"/>
    <dgm:cxn modelId="{9409C53C-A7D4-40E1-8057-4DA05E0B36E2}" srcId="{D3F15415-E8CA-4C04-964B-F22CAF020C08}" destId="{AD5B7BD2-A791-4B80-9496-8FCD8222B4A4}" srcOrd="2" destOrd="0" parTransId="{ED04BA16-4E90-4CE8-BBB2-9E9B68A76A35}" sibTransId="{7497C142-EAAC-4040-878B-18A5D1BF4D10}"/>
    <dgm:cxn modelId="{3042E886-4FAE-4FB1-9D55-9F3A0A361680}" type="presOf" srcId="{803F1685-9466-4F38-89CF-67BC37786B04}" destId="{DC842392-E343-48F9-B8BF-DEB6F731E8CB}" srcOrd="0" destOrd="0" presId="urn:microsoft.com/office/officeart/2018/2/layout/IconVerticalSolidList"/>
    <dgm:cxn modelId="{7683BD95-2D43-4299-BFEA-058FC5AD5D5E}" srcId="{D3F15415-E8CA-4C04-964B-F22CAF020C08}" destId="{32A7C80B-BD1A-4997-9941-22CD4A82911B}" srcOrd="1" destOrd="0" parTransId="{7088D49B-6236-4347-AC05-AA0744D61370}" sibTransId="{0F880B01-BEA2-442E-A789-BC036E7F8BEF}"/>
    <dgm:cxn modelId="{264618AE-AA51-4B75-88BB-39841AC1B5D2}" type="presOf" srcId="{D3F15415-E8CA-4C04-964B-F22CAF020C08}" destId="{FD0AAEC5-1E8F-4271-927A-BB14D66E0549}" srcOrd="0" destOrd="0" presId="urn:microsoft.com/office/officeart/2018/2/layout/IconVerticalSolidList"/>
    <dgm:cxn modelId="{DB9F7ECF-9664-453D-B627-0DBC649F13A7}" srcId="{D3F15415-E8CA-4C04-964B-F22CAF020C08}" destId="{803F1685-9466-4F38-89CF-67BC37786B04}" srcOrd="3" destOrd="0" parTransId="{BE814DA9-D30E-413B-B6D0-B0F9BFE4F20E}" sibTransId="{1B764E2A-A53A-4BFE-9FB1-3A81E3956CBA}"/>
    <dgm:cxn modelId="{60D7F3D9-2B7A-41CD-9881-0E1B3C525A86}" type="presOf" srcId="{6605A354-C5DF-47F6-AAF4-CCF0C3AD33B6}" destId="{FA5B6650-B74E-4BF0-B30F-5FB9F1B0B776}" srcOrd="0" destOrd="0" presId="urn:microsoft.com/office/officeart/2018/2/layout/IconVerticalSolidList"/>
    <dgm:cxn modelId="{31C4F6E1-1F96-4760-8AE9-5FDECC1DF358}" srcId="{D3F15415-E8CA-4C04-964B-F22CAF020C08}" destId="{6605A354-C5DF-47F6-AAF4-CCF0C3AD33B6}" srcOrd="0" destOrd="0" parTransId="{F2BEE0FB-EC09-4C7A-9D5C-CBB247434829}" sibTransId="{593DED85-9926-4BC4-8945-707769357628}"/>
    <dgm:cxn modelId="{17817F67-6E5D-4B54-980B-8F6F2DA1E390}" type="presParOf" srcId="{FD0AAEC5-1E8F-4271-927A-BB14D66E0549}" destId="{E144575F-B41F-476A-A3E7-71A6430ABE90}" srcOrd="0" destOrd="0" presId="urn:microsoft.com/office/officeart/2018/2/layout/IconVerticalSolidList"/>
    <dgm:cxn modelId="{EEBEF14D-925A-4EAB-89BA-F0AFD4AB7CE0}" type="presParOf" srcId="{E144575F-B41F-476A-A3E7-71A6430ABE90}" destId="{2489CDCC-2DC0-4F9D-842F-707FEDE9B070}" srcOrd="0" destOrd="0" presId="urn:microsoft.com/office/officeart/2018/2/layout/IconVerticalSolidList"/>
    <dgm:cxn modelId="{835C45BC-F85A-421D-B676-62B009779EE6}" type="presParOf" srcId="{E144575F-B41F-476A-A3E7-71A6430ABE90}" destId="{7F40116C-B6E9-4ED9-8CC3-C41ADB98C74E}" srcOrd="1" destOrd="0" presId="urn:microsoft.com/office/officeart/2018/2/layout/IconVerticalSolidList"/>
    <dgm:cxn modelId="{7C8513BF-B1D1-4A9A-8330-4BD56C112BD3}" type="presParOf" srcId="{E144575F-B41F-476A-A3E7-71A6430ABE90}" destId="{E58EA067-5D68-4950-8DDB-DB9F295D8E09}" srcOrd="2" destOrd="0" presId="urn:microsoft.com/office/officeart/2018/2/layout/IconVerticalSolidList"/>
    <dgm:cxn modelId="{0B74ECF8-546E-4A87-86F9-DB9F038659E5}" type="presParOf" srcId="{E144575F-B41F-476A-A3E7-71A6430ABE90}" destId="{FA5B6650-B74E-4BF0-B30F-5FB9F1B0B776}" srcOrd="3" destOrd="0" presId="urn:microsoft.com/office/officeart/2018/2/layout/IconVerticalSolidList"/>
    <dgm:cxn modelId="{4CC98825-2C1C-49BB-B069-B8A77841454D}" type="presParOf" srcId="{FD0AAEC5-1E8F-4271-927A-BB14D66E0549}" destId="{BD94A1D9-39D0-4BFE-940B-B660D535494F}" srcOrd="1" destOrd="0" presId="urn:microsoft.com/office/officeart/2018/2/layout/IconVerticalSolidList"/>
    <dgm:cxn modelId="{8DAAD1C3-6805-4EE9-9F3B-5CD208582F7D}" type="presParOf" srcId="{FD0AAEC5-1E8F-4271-927A-BB14D66E0549}" destId="{C8DE3911-99B7-4E7B-9DBD-F1FD20C5D02D}" srcOrd="2" destOrd="0" presId="urn:microsoft.com/office/officeart/2018/2/layout/IconVerticalSolidList"/>
    <dgm:cxn modelId="{B271F79E-700E-4EB4-B9F5-93B67CC46EBC}" type="presParOf" srcId="{C8DE3911-99B7-4E7B-9DBD-F1FD20C5D02D}" destId="{2170A256-A637-4A34-9F88-110612B7ACEE}" srcOrd="0" destOrd="0" presId="urn:microsoft.com/office/officeart/2018/2/layout/IconVerticalSolidList"/>
    <dgm:cxn modelId="{002783A2-12E6-4885-B823-287EA7763AED}" type="presParOf" srcId="{C8DE3911-99B7-4E7B-9DBD-F1FD20C5D02D}" destId="{CAF27D91-DF29-40D9-AD75-75138295D85A}" srcOrd="1" destOrd="0" presId="urn:microsoft.com/office/officeart/2018/2/layout/IconVerticalSolidList"/>
    <dgm:cxn modelId="{F9C594AE-9EA2-49FB-AD1A-CA599DD27372}" type="presParOf" srcId="{C8DE3911-99B7-4E7B-9DBD-F1FD20C5D02D}" destId="{11F8E3E7-6354-44E5-A16F-74B99CF80B6C}" srcOrd="2" destOrd="0" presId="urn:microsoft.com/office/officeart/2018/2/layout/IconVerticalSolidList"/>
    <dgm:cxn modelId="{642089AF-5FA1-428E-AE21-2E4173820617}" type="presParOf" srcId="{C8DE3911-99B7-4E7B-9DBD-F1FD20C5D02D}" destId="{2D1EDFCD-BC97-4491-8D88-3F1A1D715011}" srcOrd="3" destOrd="0" presId="urn:microsoft.com/office/officeart/2018/2/layout/IconVerticalSolidList"/>
    <dgm:cxn modelId="{8CE88C9B-51EF-4201-BF9A-0468B5376258}" type="presParOf" srcId="{FD0AAEC5-1E8F-4271-927A-BB14D66E0549}" destId="{9F035864-BA54-4B43-A6A3-76A97149433F}" srcOrd="3" destOrd="0" presId="urn:microsoft.com/office/officeart/2018/2/layout/IconVerticalSolidList"/>
    <dgm:cxn modelId="{2CE47C76-CC4C-460C-BC32-D5141FDB8EDD}" type="presParOf" srcId="{FD0AAEC5-1E8F-4271-927A-BB14D66E0549}" destId="{52B1FE05-301E-4571-90C5-59E5DF77C43D}" srcOrd="4" destOrd="0" presId="urn:microsoft.com/office/officeart/2018/2/layout/IconVerticalSolidList"/>
    <dgm:cxn modelId="{C2328B84-58BB-4DEB-ABB5-017D2B85CA04}" type="presParOf" srcId="{52B1FE05-301E-4571-90C5-59E5DF77C43D}" destId="{9558406A-319F-4B1E-8670-73B151F21AB6}" srcOrd="0" destOrd="0" presId="urn:microsoft.com/office/officeart/2018/2/layout/IconVerticalSolidList"/>
    <dgm:cxn modelId="{A54FDBC1-E791-4DD0-850E-E869273E73E4}" type="presParOf" srcId="{52B1FE05-301E-4571-90C5-59E5DF77C43D}" destId="{EA566870-CBDD-4CC7-958C-DE92748C2241}" srcOrd="1" destOrd="0" presId="urn:microsoft.com/office/officeart/2018/2/layout/IconVerticalSolidList"/>
    <dgm:cxn modelId="{8E726360-F274-4447-9ED8-135C4E3D7B33}" type="presParOf" srcId="{52B1FE05-301E-4571-90C5-59E5DF77C43D}" destId="{77E83D2E-A47F-4E8F-9875-E9CC7FCA9293}" srcOrd="2" destOrd="0" presId="urn:microsoft.com/office/officeart/2018/2/layout/IconVerticalSolidList"/>
    <dgm:cxn modelId="{435017F0-9CD3-4827-9A46-0A93B057D8E0}" type="presParOf" srcId="{52B1FE05-301E-4571-90C5-59E5DF77C43D}" destId="{2373A624-DD44-43F5-81A0-F437B161A2DF}" srcOrd="3" destOrd="0" presId="urn:microsoft.com/office/officeart/2018/2/layout/IconVerticalSolidList"/>
    <dgm:cxn modelId="{802DA342-85B4-4CA8-85D7-3917CF4EA9BC}" type="presParOf" srcId="{FD0AAEC5-1E8F-4271-927A-BB14D66E0549}" destId="{56F62F05-A461-4B97-8CB7-9846B8CD7314}" srcOrd="5" destOrd="0" presId="urn:microsoft.com/office/officeart/2018/2/layout/IconVerticalSolidList"/>
    <dgm:cxn modelId="{B086D983-C416-46A1-9431-248E116CC977}" type="presParOf" srcId="{FD0AAEC5-1E8F-4271-927A-BB14D66E0549}" destId="{A58DB2DF-2F9E-4B3D-A786-AE3D4B66C747}" srcOrd="6" destOrd="0" presId="urn:microsoft.com/office/officeart/2018/2/layout/IconVerticalSolidList"/>
    <dgm:cxn modelId="{E78F50B1-460F-4E19-B7C0-CA30C34B8248}" type="presParOf" srcId="{A58DB2DF-2F9E-4B3D-A786-AE3D4B66C747}" destId="{B0000B5E-7CB0-40F9-AFB9-5906DC55D489}" srcOrd="0" destOrd="0" presId="urn:microsoft.com/office/officeart/2018/2/layout/IconVerticalSolidList"/>
    <dgm:cxn modelId="{CFB8E0F4-1DEA-42E9-BD45-328EC4E2EFF2}" type="presParOf" srcId="{A58DB2DF-2F9E-4B3D-A786-AE3D4B66C747}" destId="{1CF96375-60E0-42B9-93CD-A93BF3C4D056}" srcOrd="1" destOrd="0" presId="urn:microsoft.com/office/officeart/2018/2/layout/IconVerticalSolidList"/>
    <dgm:cxn modelId="{E0C96F38-FFEC-410F-8B37-7BC1B8059DF2}" type="presParOf" srcId="{A58DB2DF-2F9E-4B3D-A786-AE3D4B66C747}" destId="{38A8410D-9671-4480-87F2-03CF2F2CDB3E}" srcOrd="2" destOrd="0" presId="urn:microsoft.com/office/officeart/2018/2/layout/IconVerticalSolidList"/>
    <dgm:cxn modelId="{B4519FF9-2645-42F7-AA67-4E70B5F77BE4}" type="presParOf" srcId="{A58DB2DF-2F9E-4B3D-A786-AE3D4B66C747}" destId="{DC842392-E343-48F9-B8BF-DEB6F731E8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58ED44-1917-4132-AE10-630ACCCCE0B5}"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2FDE5F2-C110-41E7-9EC7-7CD9D2758F5F}">
      <dgm:prSet/>
      <dgm:spPr/>
      <dgm:t>
        <a:bodyPr/>
        <a:lstStyle/>
        <a:p>
          <a:r>
            <a:rPr lang="en-US" b="1" i="0" dirty="0"/>
            <a:t>PACs: </a:t>
          </a:r>
          <a:r>
            <a:rPr lang="en-US" b="0" i="0" dirty="0"/>
            <a:t>Grant funds must be spent within 24 months of receipt.</a:t>
          </a:r>
        </a:p>
        <a:p>
          <a:r>
            <a:rPr lang="en-US" b="1" i="0" dirty="0"/>
            <a:t>DPACs: </a:t>
          </a:r>
          <a:r>
            <a:rPr lang="en-US" b="0" i="0" dirty="0"/>
            <a:t>Grant funds must be spent within 12 months of receipt.</a:t>
          </a:r>
          <a:endParaRPr lang="en-US" dirty="0"/>
        </a:p>
      </dgm:t>
    </dgm:pt>
    <dgm:pt modelId="{DC9EB708-CA68-49EE-B0E7-1D81F0C1EFFA}" type="parTrans" cxnId="{4B4BE3A3-DF06-4140-89F6-D6948CC6E462}">
      <dgm:prSet/>
      <dgm:spPr/>
      <dgm:t>
        <a:bodyPr/>
        <a:lstStyle/>
        <a:p>
          <a:endParaRPr lang="en-US"/>
        </a:p>
      </dgm:t>
    </dgm:pt>
    <dgm:pt modelId="{57261FB1-4D54-4CF9-8C3F-4F77A6147A54}" type="sibTrans" cxnId="{4B4BE3A3-DF06-4140-89F6-D6948CC6E462}">
      <dgm:prSet/>
      <dgm:spPr/>
      <dgm:t>
        <a:bodyPr/>
        <a:lstStyle/>
        <a:p>
          <a:endParaRPr lang="en-US"/>
        </a:p>
      </dgm:t>
    </dgm:pt>
    <dgm:pt modelId="{BD668319-015F-4013-A18E-D2FDB35D26F4}">
      <dgm:prSet/>
      <dgm:spPr/>
      <dgm:t>
        <a:bodyPr/>
        <a:lstStyle/>
        <a:p>
          <a:r>
            <a:rPr lang="en-US" b="0" i="0" dirty="0"/>
            <a:t>Grant funds can back-pay expenses incurred in the same fiscal year the grant is received. </a:t>
          </a:r>
        </a:p>
      </dgm:t>
    </dgm:pt>
    <dgm:pt modelId="{4B47D970-8F07-4131-B506-9123FF68FD4A}" type="parTrans" cxnId="{28A600BD-0DBD-43CC-BFB0-16D7917605EF}">
      <dgm:prSet/>
      <dgm:spPr/>
      <dgm:t>
        <a:bodyPr/>
        <a:lstStyle/>
        <a:p>
          <a:endParaRPr lang="en-US"/>
        </a:p>
      </dgm:t>
    </dgm:pt>
    <dgm:pt modelId="{B74BED97-1AE1-4D06-9D1E-AA68FA2CF417}" type="sibTrans" cxnId="{28A600BD-0DBD-43CC-BFB0-16D7917605EF}">
      <dgm:prSet/>
      <dgm:spPr/>
      <dgm:t>
        <a:bodyPr/>
        <a:lstStyle/>
        <a:p>
          <a:endParaRPr lang="en-US"/>
        </a:p>
      </dgm:t>
    </dgm:pt>
    <dgm:pt modelId="{8525F8E8-1444-44A9-B3F8-843B24D8DF68}" type="pres">
      <dgm:prSet presAssocID="{4758ED44-1917-4132-AE10-630ACCCCE0B5}" presName="root" presStyleCnt="0">
        <dgm:presLayoutVars>
          <dgm:dir/>
          <dgm:resizeHandles val="exact"/>
        </dgm:presLayoutVars>
      </dgm:prSet>
      <dgm:spPr/>
    </dgm:pt>
    <dgm:pt modelId="{4DE80109-8345-4275-BBDA-5279FF7C9D1A}" type="pres">
      <dgm:prSet presAssocID="{F2FDE5F2-C110-41E7-9EC7-7CD9D2758F5F}" presName="compNode" presStyleCnt="0"/>
      <dgm:spPr/>
    </dgm:pt>
    <dgm:pt modelId="{DBE60DD5-213D-4646-AACF-305B76BFCB51}" type="pres">
      <dgm:prSet presAssocID="{F2FDE5F2-C110-41E7-9EC7-7CD9D2758F5F}" presName="bgRect" presStyleLbl="bgShp" presStyleIdx="0" presStyleCnt="2" custLinFactNeighborX="564" custLinFactNeighborY="-54167"/>
      <dgm:spPr/>
    </dgm:pt>
    <dgm:pt modelId="{D36DCA2E-573A-417B-840E-4A1A289D2E73}" type="pres">
      <dgm:prSet presAssocID="{F2FDE5F2-C110-41E7-9EC7-7CD9D2758F5F}" presName="iconRect" presStyleLbl="node1" presStyleIdx="0" presStyleCnt="2" custLinFactY="-20262" custLinFactNeighborX="-22612"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92BC68D5-E9A9-43F1-86EA-96FA26D535BB}" type="pres">
      <dgm:prSet presAssocID="{F2FDE5F2-C110-41E7-9EC7-7CD9D2758F5F}" presName="spaceRect" presStyleCnt="0"/>
      <dgm:spPr/>
    </dgm:pt>
    <dgm:pt modelId="{C4BE148F-65C9-4051-BB7E-8AEDE15C78AB}" type="pres">
      <dgm:prSet presAssocID="{F2FDE5F2-C110-41E7-9EC7-7CD9D2758F5F}" presName="parTx" presStyleLbl="revTx" presStyleIdx="0" presStyleCnt="2" custLinFactNeighborX="-13826" custLinFactNeighborY="-51721">
        <dgm:presLayoutVars>
          <dgm:chMax val="0"/>
          <dgm:chPref val="0"/>
        </dgm:presLayoutVars>
      </dgm:prSet>
      <dgm:spPr/>
    </dgm:pt>
    <dgm:pt modelId="{81E9C8BE-499B-4D93-BC6F-9AE7908B6C94}" type="pres">
      <dgm:prSet presAssocID="{57261FB1-4D54-4CF9-8C3F-4F77A6147A54}" presName="sibTrans" presStyleCnt="0"/>
      <dgm:spPr/>
    </dgm:pt>
    <dgm:pt modelId="{3C22A7CD-5DDA-4481-ADA7-03670A5D3BA5}" type="pres">
      <dgm:prSet presAssocID="{BD668319-015F-4013-A18E-D2FDB35D26F4}" presName="compNode" presStyleCnt="0"/>
      <dgm:spPr/>
    </dgm:pt>
    <dgm:pt modelId="{18FD16BE-2745-4DEE-A982-F228256C19DA}" type="pres">
      <dgm:prSet presAssocID="{BD668319-015F-4013-A18E-D2FDB35D26F4}" presName="bgRect" presStyleLbl="bgShp" presStyleIdx="1" presStyleCnt="2" custLinFactNeighborX="-4069" custLinFactNeighborY="-72435"/>
      <dgm:spPr/>
    </dgm:pt>
    <dgm:pt modelId="{06AF76C3-8FA8-4534-8F8C-2D96C5EDC14C}" type="pres">
      <dgm:prSet presAssocID="{BD668319-015F-4013-A18E-D2FDB35D26F4}" presName="iconRect" presStyleLbl="node1" presStyleIdx="1" presStyleCnt="2" custLinFactY="-25526" custLinFactNeighborX="-17666"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3FBB0658-B5DF-48B1-8E87-AB4321652598}" type="pres">
      <dgm:prSet presAssocID="{BD668319-015F-4013-A18E-D2FDB35D26F4}" presName="spaceRect" presStyleCnt="0"/>
      <dgm:spPr/>
    </dgm:pt>
    <dgm:pt modelId="{62E52984-99DF-4CE7-B52D-AE93F827DDC7}" type="pres">
      <dgm:prSet presAssocID="{BD668319-015F-4013-A18E-D2FDB35D26F4}" presName="parTx" presStyleLbl="revTx" presStyleIdx="1" presStyleCnt="2" custLinFactNeighborX="-11644" custLinFactNeighborY="-70333">
        <dgm:presLayoutVars>
          <dgm:chMax val="0"/>
          <dgm:chPref val="0"/>
        </dgm:presLayoutVars>
      </dgm:prSet>
      <dgm:spPr/>
    </dgm:pt>
  </dgm:ptLst>
  <dgm:cxnLst>
    <dgm:cxn modelId="{ABC2BE45-179E-4B0C-8E4C-62ADCF991419}" type="presOf" srcId="{F2FDE5F2-C110-41E7-9EC7-7CD9D2758F5F}" destId="{C4BE148F-65C9-4051-BB7E-8AEDE15C78AB}" srcOrd="0" destOrd="0" presId="urn:microsoft.com/office/officeart/2018/2/layout/IconVerticalSolidList"/>
    <dgm:cxn modelId="{4B4BE3A3-DF06-4140-89F6-D6948CC6E462}" srcId="{4758ED44-1917-4132-AE10-630ACCCCE0B5}" destId="{F2FDE5F2-C110-41E7-9EC7-7CD9D2758F5F}" srcOrd="0" destOrd="0" parTransId="{DC9EB708-CA68-49EE-B0E7-1D81F0C1EFFA}" sibTransId="{57261FB1-4D54-4CF9-8C3F-4F77A6147A54}"/>
    <dgm:cxn modelId="{28A600BD-0DBD-43CC-BFB0-16D7917605EF}" srcId="{4758ED44-1917-4132-AE10-630ACCCCE0B5}" destId="{BD668319-015F-4013-A18E-D2FDB35D26F4}" srcOrd="1" destOrd="0" parTransId="{4B47D970-8F07-4131-B506-9123FF68FD4A}" sibTransId="{B74BED97-1AE1-4D06-9D1E-AA68FA2CF417}"/>
    <dgm:cxn modelId="{6F8513DF-EFDC-4E12-9DD4-0DF4B731CCA9}" type="presOf" srcId="{BD668319-015F-4013-A18E-D2FDB35D26F4}" destId="{62E52984-99DF-4CE7-B52D-AE93F827DDC7}" srcOrd="0" destOrd="0" presId="urn:microsoft.com/office/officeart/2018/2/layout/IconVerticalSolidList"/>
    <dgm:cxn modelId="{7121F8E6-573A-4541-A50F-AAC8A7810BAA}" type="presOf" srcId="{4758ED44-1917-4132-AE10-630ACCCCE0B5}" destId="{8525F8E8-1444-44A9-B3F8-843B24D8DF68}" srcOrd="0" destOrd="0" presId="urn:microsoft.com/office/officeart/2018/2/layout/IconVerticalSolidList"/>
    <dgm:cxn modelId="{BA37D6E0-1FE5-4B7D-B067-61BF8AE59BAE}" type="presParOf" srcId="{8525F8E8-1444-44A9-B3F8-843B24D8DF68}" destId="{4DE80109-8345-4275-BBDA-5279FF7C9D1A}" srcOrd="0" destOrd="0" presId="urn:microsoft.com/office/officeart/2018/2/layout/IconVerticalSolidList"/>
    <dgm:cxn modelId="{10556AB8-96A4-4A28-AE7E-D47251465C99}" type="presParOf" srcId="{4DE80109-8345-4275-BBDA-5279FF7C9D1A}" destId="{DBE60DD5-213D-4646-AACF-305B76BFCB51}" srcOrd="0" destOrd="0" presId="urn:microsoft.com/office/officeart/2018/2/layout/IconVerticalSolidList"/>
    <dgm:cxn modelId="{0337CC09-D9C3-495F-84AD-6088802AE63A}" type="presParOf" srcId="{4DE80109-8345-4275-BBDA-5279FF7C9D1A}" destId="{D36DCA2E-573A-417B-840E-4A1A289D2E73}" srcOrd="1" destOrd="0" presId="urn:microsoft.com/office/officeart/2018/2/layout/IconVerticalSolidList"/>
    <dgm:cxn modelId="{D4DB67F5-851F-4B11-8376-60D95C369870}" type="presParOf" srcId="{4DE80109-8345-4275-BBDA-5279FF7C9D1A}" destId="{92BC68D5-E9A9-43F1-86EA-96FA26D535BB}" srcOrd="2" destOrd="0" presId="urn:microsoft.com/office/officeart/2018/2/layout/IconVerticalSolidList"/>
    <dgm:cxn modelId="{AB19E423-FE8B-4F91-A351-696EB5AF7E48}" type="presParOf" srcId="{4DE80109-8345-4275-BBDA-5279FF7C9D1A}" destId="{C4BE148F-65C9-4051-BB7E-8AEDE15C78AB}" srcOrd="3" destOrd="0" presId="urn:microsoft.com/office/officeart/2018/2/layout/IconVerticalSolidList"/>
    <dgm:cxn modelId="{FCBA3373-9DB8-49F7-BE95-205B999B0A88}" type="presParOf" srcId="{8525F8E8-1444-44A9-B3F8-843B24D8DF68}" destId="{81E9C8BE-499B-4D93-BC6F-9AE7908B6C94}" srcOrd="1" destOrd="0" presId="urn:microsoft.com/office/officeart/2018/2/layout/IconVerticalSolidList"/>
    <dgm:cxn modelId="{1CD1C6AA-F251-4139-B835-628D4F1696BD}" type="presParOf" srcId="{8525F8E8-1444-44A9-B3F8-843B24D8DF68}" destId="{3C22A7CD-5DDA-4481-ADA7-03670A5D3BA5}" srcOrd="2" destOrd="0" presId="urn:microsoft.com/office/officeart/2018/2/layout/IconVerticalSolidList"/>
    <dgm:cxn modelId="{26C3E10F-DB41-44F4-8ED8-AD5CA6273837}" type="presParOf" srcId="{3C22A7CD-5DDA-4481-ADA7-03670A5D3BA5}" destId="{18FD16BE-2745-4DEE-A982-F228256C19DA}" srcOrd="0" destOrd="0" presId="urn:microsoft.com/office/officeart/2018/2/layout/IconVerticalSolidList"/>
    <dgm:cxn modelId="{8E660D30-7040-48AA-B0FA-94CE2126B83C}" type="presParOf" srcId="{3C22A7CD-5DDA-4481-ADA7-03670A5D3BA5}" destId="{06AF76C3-8FA8-4534-8F8C-2D96C5EDC14C}" srcOrd="1" destOrd="0" presId="urn:microsoft.com/office/officeart/2018/2/layout/IconVerticalSolidList"/>
    <dgm:cxn modelId="{0467DF6B-B51D-4F19-B958-DC029F5FE1E8}" type="presParOf" srcId="{3C22A7CD-5DDA-4481-ADA7-03670A5D3BA5}" destId="{3FBB0658-B5DF-48B1-8E87-AB4321652598}" srcOrd="2" destOrd="0" presId="urn:microsoft.com/office/officeart/2018/2/layout/IconVerticalSolidList"/>
    <dgm:cxn modelId="{B93823F2-DC60-4D76-94F1-B9EB2D88C43A}" type="presParOf" srcId="{3C22A7CD-5DDA-4481-ADA7-03670A5D3BA5}" destId="{62E52984-99DF-4CE7-B52D-AE93F827DDC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6BF0FC-E046-4CDE-B47D-9D0EFE4A484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8F1C9DD-B02A-435F-917F-F5D442D415E3}">
      <dgm:prSet custT="1"/>
      <dgm:spPr/>
      <dgm:t>
        <a:bodyPr/>
        <a:lstStyle/>
        <a:p>
          <a:r>
            <a:rPr lang="en-US" sz="1200" b="0" i="0" dirty="0"/>
            <a:t>Grant funds are deposited into an organization’s “Gaming Account</a:t>
          </a:r>
          <a:endParaRPr lang="en-US" sz="1200" dirty="0"/>
        </a:p>
      </dgm:t>
    </dgm:pt>
    <dgm:pt modelId="{370E57E1-702C-43E9-9F0A-7E98062CBB28}" type="parTrans" cxnId="{CA0B6F53-F644-404B-B69E-3E28FC9C9D03}">
      <dgm:prSet/>
      <dgm:spPr/>
      <dgm:t>
        <a:bodyPr/>
        <a:lstStyle/>
        <a:p>
          <a:endParaRPr lang="en-US"/>
        </a:p>
      </dgm:t>
    </dgm:pt>
    <dgm:pt modelId="{B432F41F-95CB-47C6-BEBF-FE4E0181A587}" type="sibTrans" cxnId="{CA0B6F53-F644-404B-B69E-3E28FC9C9D03}">
      <dgm:prSet/>
      <dgm:spPr/>
      <dgm:t>
        <a:bodyPr/>
        <a:lstStyle/>
        <a:p>
          <a:endParaRPr lang="en-US"/>
        </a:p>
      </dgm:t>
    </dgm:pt>
    <dgm:pt modelId="{070FD538-722C-450C-908C-C0E68BB59487}">
      <dgm:prSet custT="1"/>
      <dgm:spPr/>
      <dgm:t>
        <a:bodyPr/>
        <a:lstStyle/>
        <a:p>
          <a:r>
            <a:rPr lang="en-US" sz="1200" b="0" i="0" dirty="0"/>
            <a:t>All eligible expenses should be paid directly from the Gaming Account. Grant funds may be transferred – by cheque or electronically – from the Gaming Account to the General Account for the reimbursement of eligible program expenses.</a:t>
          </a:r>
          <a:endParaRPr lang="en-US" sz="1200" dirty="0"/>
        </a:p>
      </dgm:t>
    </dgm:pt>
    <dgm:pt modelId="{2B1491E2-A843-419E-9147-9C312B36241C}" type="parTrans" cxnId="{F79597B8-8635-455D-9F1F-64B3F1E5DE97}">
      <dgm:prSet/>
      <dgm:spPr/>
      <dgm:t>
        <a:bodyPr/>
        <a:lstStyle/>
        <a:p>
          <a:endParaRPr lang="en-US"/>
        </a:p>
      </dgm:t>
    </dgm:pt>
    <dgm:pt modelId="{2E16BD85-EEB8-4C05-B08B-159E911738B0}" type="sibTrans" cxnId="{F79597B8-8635-455D-9F1F-64B3F1E5DE97}">
      <dgm:prSet/>
      <dgm:spPr/>
      <dgm:t>
        <a:bodyPr/>
        <a:lstStyle/>
        <a:p>
          <a:endParaRPr lang="en-US"/>
        </a:p>
      </dgm:t>
    </dgm:pt>
    <dgm:pt modelId="{B0ADFAC4-AF7B-4D2B-8A71-64B50A4E9B1D}">
      <dgm:prSet custT="1"/>
      <dgm:spPr/>
      <dgm:t>
        <a:bodyPr/>
        <a:lstStyle/>
        <a:p>
          <a:r>
            <a:rPr lang="en-US" sz="1200" b="0" i="0" dirty="0"/>
            <a:t>Method of payment - Cheque or board-approved electronic transfer.</a:t>
          </a:r>
          <a:endParaRPr lang="en-US" sz="1200" dirty="0"/>
        </a:p>
      </dgm:t>
    </dgm:pt>
    <dgm:pt modelId="{AC3BE015-AF6F-4C24-A65A-A7534658040B}" type="parTrans" cxnId="{0F78108B-53CB-4C15-A1CB-2B4BAEC47D80}">
      <dgm:prSet/>
      <dgm:spPr/>
      <dgm:t>
        <a:bodyPr/>
        <a:lstStyle/>
        <a:p>
          <a:endParaRPr lang="en-US"/>
        </a:p>
      </dgm:t>
    </dgm:pt>
    <dgm:pt modelId="{B87AAD9C-E998-48C1-90F0-DC838DD040E3}" type="sibTrans" cxnId="{0F78108B-53CB-4C15-A1CB-2B4BAEC47D80}">
      <dgm:prSet/>
      <dgm:spPr/>
      <dgm:t>
        <a:bodyPr/>
        <a:lstStyle/>
        <a:p>
          <a:endParaRPr lang="en-US"/>
        </a:p>
      </dgm:t>
    </dgm:pt>
    <dgm:pt modelId="{5E930E92-4DE6-4C22-8C99-61EF7CC5C3A0}">
      <dgm:prSet custT="1"/>
      <dgm:spPr/>
      <dgm:t>
        <a:bodyPr/>
        <a:lstStyle/>
        <a:p>
          <a:r>
            <a:rPr lang="en-US" sz="1200" b="0" i="0" dirty="0"/>
            <a:t>Documentation - Invoices and receipts must be retained for five years.</a:t>
          </a:r>
          <a:endParaRPr lang="en-US" sz="1200" dirty="0"/>
        </a:p>
      </dgm:t>
    </dgm:pt>
    <dgm:pt modelId="{DEB177F5-2714-492B-B983-CDC85B1632FD}" type="parTrans" cxnId="{4693713F-1897-4652-917E-FE3BDC2E8382}">
      <dgm:prSet/>
      <dgm:spPr/>
      <dgm:t>
        <a:bodyPr/>
        <a:lstStyle/>
        <a:p>
          <a:endParaRPr lang="en-US"/>
        </a:p>
      </dgm:t>
    </dgm:pt>
    <dgm:pt modelId="{7901C8C9-E386-4128-B55E-86EDDA401636}" type="sibTrans" cxnId="{4693713F-1897-4652-917E-FE3BDC2E8382}">
      <dgm:prSet/>
      <dgm:spPr/>
      <dgm:t>
        <a:bodyPr/>
        <a:lstStyle/>
        <a:p>
          <a:endParaRPr lang="en-US"/>
        </a:p>
      </dgm:t>
    </dgm:pt>
    <dgm:pt modelId="{992BC466-0D2D-477C-9DF3-148D6B81695C}" type="pres">
      <dgm:prSet presAssocID="{CB6BF0FC-E046-4CDE-B47D-9D0EFE4A4849}" presName="root" presStyleCnt="0">
        <dgm:presLayoutVars>
          <dgm:dir/>
          <dgm:resizeHandles val="exact"/>
        </dgm:presLayoutVars>
      </dgm:prSet>
      <dgm:spPr/>
    </dgm:pt>
    <dgm:pt modelId="{4BB43B9D-DBFE-4AB9-9068-53C747FD936F}" type="pres">
      <dgm:prSet presAssocID="{78F1C9DD-B02A-435F-917F-F5D442D415E3}" presName="compNode" presStyleCnt="0"/>
      <dgm:spPr/>
    </dgm:pt>
    <dgm:pt modelId="{4203DAC4-26AD-4830-A50F-A436B911D28D}" type="pres">
      <dgm:prSet presAssocID="{78F1C9DD-B02A-435F-917F-F5D442D415E3}" presName="bgRect" presStyleLbl="bgShp" presStyleIdx="0" presStyleCnt="4" custLinFactNeighborX="905" custLinFactNeighborY="-8788"/>
      <dgm:spPr/>
    </dgm:pt>
    <dgm:pt modelId="{58BBDBD5-5C45-4715-BA77-E9B88EB2163B}" type="pres">
      <dgm:prSet presAssocID="{78F1C9DD-B02A-435F-917F-F5D442D415E3}"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nk Check"/>
        </a:ext>
      </dgm:extLst>
    </dgm:pt>
    <dgm:pt modelId="{ED39E040-E063-4C52-8561-7563E8C0FF53}" type="pres">
      <dgm:prSet presAssocID="{78F1C9DD-B02A-435F-917F-F5D442D415E3}" presName="spaceRect" presStyleCnt="0"/>
      <dgm:spPr/>
    </dgm:pt>
    <dgm:pt modelId="{DEA9A610-3D28-4550-A20E-B5DA442A9D64}" type="pres">
      <dgm:prSet presAssocID="{78F1C9DD-B02A-435F-917F-F5D442D415E3}" presName="parTx" presStyleLbl="revTx" presStyleIdx="0" presStyleCnt="4" custScaleY="69051" custLinFactNeighborX="39" custLinFactNeighborY="7849">
        <dgm:presLayoutVars>
          <dgm:chMax val="0"/>
          <dgm:chPref val="0"/>
        </dgm:presLayoutVars>
      </dgm:prSet>
      <dgm:spPr/>
    </dgm:pt>
    <dgm:pt modelId="{16FA4DA3-6F13-400F-8BC2-A0152F95F291}" type="pres">
      <dgm:prSet presAssocID="{B432F41F-95CB-47C6-BEBF-FE4E0181A587}" presName="sibTrans" presStyleCnt="0"/>
      <dgm:spPr/>
    </dgm:pt>
    <dgm:pt modelId="{07911AB8-A079-4253-B7D3-1EFC3EC79B5B}" type="pres">
      <dgm:prSet presAssocID="{070FD538-722C-450C-908C-C0E68BB59487}" presName="compNode" presStyleCnt="0"/>
      <dgm:spPr/>
    </dgm:pt>
    <dgm:pt modelId="{A9E5CAF7-55F7-47D6-BD14-BC621DAD8E17}" type="pres">
      <dgm:prSet presAssocID="{070FD538-722C-450C-908C-C0E68BB59487}" presName="bgRect" presStyleLbl="bgShp" presStyleIdx="1" presStyleCnt="4" custScaleY="195638"/>
      <dgm:spPr/>
    </dgm:pt>
    <dgm:pt modelId="{4A13345B-B23C-43A0-A604-E9BE17E47CD9}" type="pres">
      <dgm:prSet presAssocID="{070FD538-722C-450C-908C-C0E68BB59487}"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a:ext>
      </dgm:extLst>
    </dgm:pt>
    <dgm:pt modelId="{DC7D43F3-B305-4267-A818-75B45087B74C}" type="pres">
      <dgm:prSet presAssocID="{070FD538-722C-450C-908C-C0E68BB59487}" presName="spaceRect" presStyleCnt="0"/>
      <dgm:spPr/>
    </dgm:pt>
    <dgm:pt modelId="{A83DFB4C-BB98-4929-99A1-0030032A75CA}" type="pres">
      <dgm:prSet presAssocID="{070FD538-722C-450C-908C-C0E68BB59487}" presName="parTx" presStyleLbl="revTx" presStyleIdx="1" presStyleCnt="4" custScaleX="100000" custScaleY="174904">
        <dgm:presLayoutVars>
          <dgm:chMax val="0"/>
          <dgm:chPref val="0"/>
        </dgm:presLayoutVars>
      </dgm:prSet>
      <dgm:spPr/>
    </dgm:pt>
    <dgm:pt modelId="{A0CFAFE9-438C-410C-9AB4-115C876AA8C5}" type="pres">
      <dgm:prSet presAssocID="{2E16BD85-EEB8-4C05-B08B-159E911738B0}" presName="sibTrans" presStyleCnt="0"/>
      <dgm:spPr/>
    </dgm:pt>
    <dgm:pt modelId="{6885FE8C-B00B-4156-A663-5F706253E42A}" type="pres">
      <dgm:prSet presAssocID="{B0ADFAC4-AF7B-4D2B-8A71-64B50A4E9B1D}" presName="compNode" presStyleCnt="0"/>
      <dgm:spPr/>
    </dgm:pt>
    <dgm:pt modelId="{56413985-ED81-4625-8F41-24B90057E2C2}" type="pres">
      <dgm:prSet presAssocID="{B0ADFAC4-AF7B-4D2B-8A71-64B50A4E9B1D}" presName="bgRect" presStyleLbl="bgShp" presStyleIdx="2" presStyleCnt="4"/>
      <dgm:spPr/>
    </dgm:pt>
    <dgm:pt modelId="{FB5EF038-6B26-4A72-810E-7044A655E9F5}" type="pres">
      <dgm:prSet presAssocID="{B0ADFAC4-AF7B-4D2B-8A71-64B50A4E9B1D}"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isk"/>
        </a:ext>
      </dgm:extLst>
    </dgm:pt>
    <dgm:pt modelId="{5CE0F922-D4B2-4459-9DCD-8AFA65F8D987}" type="pres">
      <dgm:prSet presAssocID="{B0ADFAC4-AF7B-4D2B-8A71-64B50A4E9B1D}" presName="spaceRect" presStyleCnt="0"/>
      <dgm:spPr/>
    </dgm:pt>
    <dgm:pt modelId="{4F61646E-FAB3-4CDC-A802-0D429178A4EA}" type="pres">
      <dgm:prSet presAssocID="{B0ADFAC4-AF7B-4D2B-8A71-64B50A4E9B1D}" presName="parTx" presStyleLbl="revTx" presStyleIdx="2" presStyleCnt="4">
        <dgm:presLayoutVars>
          <dgm:chMax val="0"/>
          <dgm:chPref val="0"/>
        </dgm:presLayoutVars>
      </dgm:prSet>
      <dgm:spPr/>
    </dgm:pt>
    <dgm:pt modelId="{73930EB8-809F-47C6-A49F-AB455408C0A4}" type="pres">
      <dgm:prSet presAssocID="{B87AAD9C-E998-48C1-90F0-DC838DD040E3}" presName="sibTrans" presStyleCnt="0"/>
      <dgm:spPr/>
    </dgm:pt>
    <dgm:pt modelId="{AE00A2C8-2954-482D-A525-9FC7329A2A9A}" type="pres">
      <dgm:prSet presAssocID="{5E930E92-4DE6-4C22-8C99-61EF7CC5C3A0}" presName="compNode" presStyleCnt="0"/>
      <dgm:spPr/>
    </dgm:pt>
    <dgm:pt modelId="{72DA0B0E-2BD6-4127-B0B3-A66455206AC3}" type="pres">
      <dgm:prSet presAssocID="{5E930E92-4DE6-4C22-8C99-61EF7CC5C3A0}" presName="bgRect" presStyleLbl="bgShp" presStyleIdx="3" presStyleCnt="4"/>
      <dgm:spPr/>
    </dgm:pt>
    <dgm:pt modelId="{B0A44E3C-C6A4-42A0-BDC8-76C4A8910AF8}" type="pres">
      <dgm:prSet presAssocID="{5E930E92-4DE6-4C22-8C99-61EF7CC5C3A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ragon Dance"/>
        </a:ext>
      </dgm:extLst>
    </dgm:pt>
    <dgm:pt modelId="{9F482124-CFFC-4CF8-9E19-CCB60A219D62}" type="pres">
      <dgm:prSet presAssocID="{5E930E92-4DE6-4C22-8C99-61EF7CC5C3A0}" presName="spaceRect" presStyleCnt="0"/>
      <dgm:spPr/>
    </dgm:pt>
    <dgm:pt modelId="{9988AB6B-E81B-4921-AA05-6FB75940741F}" type="pres">
      <dgm:prSet presAssocID="{5E930E92-4DE6-4C22-8C99-61EF7CC5C3A0}" presName="parTx" presStyleLbl="revTx" presStyleIdx="3" presStyleCnt="4">
        <dgm:presLayoutVars>
          <dgm:chMax val="0"/>
          <dgm:chPref val="0"/>
        </dgm:presLayoutVars>
      </dgm:prSet>
      <dgm:spPr/>
    </dgm:pt>
  </dgm:ptLst>
  <dgm:cxnLst>
    <dgm:cxn modelId="{24ABC114-1FD3-44AA-B35D-9F53893B83B6}" type="presOf" srcId="{070FD538-722C-450C-908C-C0E68BB59487}" destId="{A83DFB4C-BB98-4929-99A1-0030032A75CA}" srcOrd="0" destOrd="0" presId="urn:microsoft.com/office/officeart/2018/2/layout/IconVerticalSolidList"/>
    <dgm:cxn modelId="{4693713F-1897-4652-917E-FE3BDC2E8382}" srcId="{CB6BF0FC-E046-4CDE-B47D-9D0EFE4A4849}" destId="{5E930E92-4DE6-4C22-8C99-61EF7CC5C3A0}" srcOrd="3" destOrd="0" parTransId="{DEB177F5-2714-492B-B983-CDC85B1632FD}" sibTransId="{7901C8C9-E386-4128-B55E-86EDDA401636}"/>
    <dgm:cxn modelId="{CA0B6F53-F644-404B-B69E-3E28FC9C9D03}" srcId="{CB6BF0FC-E046-4CDE-B47D-9D0EFE4A4849}" destId="{78F1C9DD-B02A-435F-917F-F5D442D415E3}" srcOrd="0" destOrd="0" parTransId="{370E57E1-702C-43E9-9F0A-7E98062CBB28}" sibTransId="{B432F41F-95CB-47C6-BEBF-FE4E0181A587}"/>
    <dgm:cxn modelId="{5B00D862-BDAE-4F2B-B6BA-E40F876736BE}" type="presOf" srcId="{B0ADFAC4-AF7B-4D2B-8A71-64B50A4E9B1D}" destId="{4F61646E-FAB3-4CDC-A802-0D429178A4EA}" srcOrd="0" destOrd="0" presId="urn:microsoft.com/office/officeart/2018/2/layout/IconVerticalSolidList"/>
    <dgm:cxn modelId="{0F78108B-53CB-4C15-A1CB-2B4BAEC47D80}" srcId="{CB6BF0FC-E046-4CDE-B47D-9D0EFE4A4849}" destId="{B0ADFAC4-AF7B-4D2B-8A71-64B50A4E9B1D}" srcOrd="2" destOrd="0" parTransId="{AC3BE015-AF6F-4C24-A65A-A7534658040B}" sibTransId="{B87AAD9C-E998-48C1-90F0-DC838DD040E3}"/>
    <dgm:cxn modelId="{6D90CBB0-CC68-4791-A3D9-FDDDB4324E59}" type="presOf" srcId="{5E930E92-4DE6-4C22-8C99-61EF7CC5C3A0}" destId="{9988AB6B-E81B-4921-AA05-6FB75940741F}" srcOrd="0" destOrd="0" presId="urn:microsoft.com/office/officeart/2018/2/layout/IconVerticalSolidList"/>
    <dgm:cxn modelId="{F79597B8-8635-455D-9F1F-64B3F1E5DE97}" srcId="{CB6BF0FC-E046-4CDE-B47D-9D0EFE4A4849}" destId="{070FD538-722C-450C-908C-C0E68BB59487}" srcOrd="1" destOrd="0" parTransId="{2B1491E2-A843-419E-9147-9C312B36241C}" sibTransId="{2E16BD85-EEB8-4C05-B08B-159E911738B0}"/>
    <dgm:cxn modelId="{ADA4FEDA-FFEC-4A1A-8DD9-6AA4D3B52A66}" type="presOf" srcId="{78F1C9DD-B02A-435F-917F-F5D442D415E3}" destId="{DEA9A610-3D28-4550-A20E-B5DA442A9D64}" srcOrd="0" destOrd="0" presId="urn:microsoft.com/office/officeart/2018/2/layout/IconVerticalSolidList"/>
    <dgm:cxn modelId="{73A2C5F3-8093-4343-AEB8-CF0638589F05}" type="presOf" srcId="{CB6BF0FC-E046-4CDE-B47D-9D0EFE4A4849}" destId="{992BC466-0D2D-477C-9DF3-148D6B81695C}" srcOrd="0" destOrd="0" presId="urn:microsoft.com/office/officeart/2018/2/layout/IconVerticalSolidList"/>
    <dgm:cxn modelId="{CE565BBB-97A8-46FD-B6F4-9DB47A8ADFCB}" type="presParOf" srcId="{992BC466-0D2D-477C-9DF3-148D6B81695C}" destId="{4BB43B9D-DBFE-4AB9-9068-53C747FD936F}" srcOrd="0" destOrd="0" presId="urn:microsoft.com/office/officeart/2018/2/layout/IconVerticalSolidList"/>
    <dgm:cxn modelId="{F8660878-BA71-4531-BA1C-3C3ECAAC92A8}" type="presParOf" srcId="{4BB43B9D-DBFE-4AB9-9068-53C747FD936F}" destId="{4203DAC4-26AD-4830-A50F-A436B911D28D}" srcOrd="0" destOrd="0" presId="urn:microsoft.com/office/officeart/2018/2/layout/IconVerticalSolidList"/>
    <dgm:cxn modelId="{689242EE-249C-4495-A70F-1110AB4FE02B}" type="presParOf" srcId="{4BB43B9D-DBFE-4AB9-9068-53C747FD936F}" destId="{58BBDBD5-5C45-4715-BA77-E9B88EB2163B}" srcOrd="1" destOrd="0" presId="urn:microsoft.com/office/officeart/2018/2/layout/IconVerticalSolidList"/>
    <dgm:cxn modelId="{181B6013-463B-4F3E-9349-F9975510D2B7}" type="presParOf" srcId="{4BB43B9D-DBFE-4AB9-9068-53C747FD936F}" destId="{ED39E040-E063-4C52-8561-7563E8C0FF53}" srcOrd="2" destOrd="0" presId="urn:microsoft.com/office/officeart/2018/2/layout/IconVerticalSolidList"/>
    <dgm:cxn modelId="{98C6FB4D-7EF5-459C-9FE6-09ADD9567BC3}" type="presParOf" srcId="{4BB43B9D-DBFE-4AB9-9068-53C747FD936F}" destId="{DEA9A610-3D28-4550-A20E-B5DA442A9D64}" srcOrd="3" destOrd="0" presId="urn:microsoft.com/office/officeart/2018/2/layout/IconVerticalSolidList"/>
    <dgm:cxn modelId="{93F40D2E-D7F8-4D53-87A5-ADB8B37B51F8}" type="presParOf" srcId="{992BC466-0D2D-477C-9DF3-148D6B81695C}" destId="{16FA4DA3-6F13-400F-8BC2-A0152F95F291}" srcOrd="1" destOrd="0" presId="urn:microsoft.com/office/officeart/2018/2/layout/IconVerticalSolidList"/>
    <dgm:cxn modelId="{3E0E0EC6-21F4-4002-896C-C9D3D5D69177}" type="presParOf" srcId="{992BC466-0D2D-477C-9DF3-148D6B81695C}" destId="{07911AB8-A079-4253-B7D3-1EFC3EC79B5B}" srcOrd="2" destOrd="0" presId="urn:microsoft.com/office/officeart/2018/2/layout/IconVerticalSolidList"/>
    <dgm:cxn modelId="{6177F219-ABE0-4B04-B4C5-A76189A90C4D}" type="presParOf" srcId="{07911AB8-A079-4253-B7D3-1EFC3EC79B5B}" destId="{A9E5CAF7-55F7-47D6-BD14-BC621DAD8E17}" srcOrd="0" destOrd="0" presId="urn:microsoft.com/office/officeart/2018/2/layout/IconVerticalSolidList"/>
    <dgm:cxn modelId="{2F929998-F560-415B-AE82-9AA764BEE7EF}" type="presParOf" srcId="{07911AB8-A079-4253-B7D3-1EFC3EC79B5B}" destId="{4A13345B-B23C-43A0-A604-E9BE17E47CD9}" srcOrd="1" destOrd="0" presId="urn:microsoft.com/office/officeart/2018/2/layout/IconVerticalSolidList"/>
    <dgm:cxn modelId="{ABC2A7D1-B3AE-46A8-AD38-50008680A693}" type="presParOf" srcId="{07911AB8-A079-4253-B7D3-1EFC3EC79B5B}" destId="{DC7D43F3-B305-4267-A818-75B45087B74C}" srcOrd="2" destOrd="0" presId="urn:microsoft.com/office/officeart/2018/2/layout/IconVerticalSolidList"/>
    <dgm:cxn modelId="{3CB8CA66-11CC-4AE9-8D8B-2923259C5FFF}" type="presParOf" srcId="{07911AB8-A079-4253-B7D3-1EFC3EC79B5B}" destId="{A83DFB4C-BB98-4929-99A1-0030032A75CA}" srcOrd="3" destOrd="0" presId="urn:microsoft.com/office/officeart/2018/2/layout/IconVerticalSolidList"/>
    <dgm:cxn modelId="{E53C8FD4-9FB8-476C-BE0A-9F84B246EF1B}" type="presParOf" srcId="{992BC466-0D2D-477C-9DF3-148D6B81695C}" destId="{A0CFAFE9-438C-410C-9AB4-115C876AA8C5}" srcOrd="3" destOrd="0" presId="urn:microsoft.com/office/officeart/2018/2/layout/IconVerticalSolidList"/>
    <dgm:cxn modelId="{66B80C61-1BD7-4B11-81F0-1FFDC41C889C}" type="presParOf" srcId="{992BC466-0D2D-477C-9DF3-148D6B81695C}" destId="{6885FE8C-B00B-4156-A663-5F706253E42A}" srcOrd="4" destOrd="0" presId="urn:microsoft.com/office/officeart/2018/2/layout/IconVerticalSolidList"/>
    <dgm:cxn modelId="{1F99548F-3FCF-4624-BFF8-67ECECEA2BAE}" type="presParOf" srcId="{6885FE8C-B00B-4156-A663-5F706253E42A}" destId="{56413985-ED81-4625-8F41-24B90057E2C2}" srcOrd="0" destOrd="0" presId="urn:microsoft.com/office/officeart/2018/2/layout/IconVerticalSolidList"/>
    <dgm:cxn modelId="{00C47F77-B6B5-46AE-B2A9-31E431EFF18E}" type="presParOf" srcId="{6885FE8C-B00B-4156-A663-5F706253E42A}" destId="{FB5EF038-6B26-4A72-810E-7044A655E9F5}" srcOrd="1" destOrd="0" presId="urn:microsoft.com/office/officeart/2018/2/layout/IconVerticalSolidList"/>
    <dgm:cxn modelId="{00DB2B77-2AA6-4298-B2A8-A42321D2936D}" type="presParOf" srcId="{6885FE8C-B00B-4156-A663-5F706253E42A}" destId="{5CE0F922-D4B2-4459-9DCD-8AFA65F8D987}" srcOrd="2" destOrd="0" presId="urn:microsoft.com/office/officeart/2018/2/layout/IconVerticalSolidList"/>
    <dgm:cxn modelId="{B2183A76-A225-4012-B1EB-391DC7D46C97}" type="presParOf" srcId="{6885FE8C-B00B-4156-A663-5F706253E42A}" destId="{4F61646E-FAB3-4CDC-A802-0D429178A4EA}" srcOrd="3" destOrd="0" presId="urn:microsoft.com/office/officeart/2018/2/layout/IconVerticalSolidList"/>
    <dgm:cxn modelId="{F6EBF683-4199-4AB9-B5D3-7F07F9E3B70A}" type="presParOf" srcId="{992BC466-0D2D-477C-9DF3-148D6B81695C}" destId="{73930EB8-809F-47C6-A49F-AB455408C0A4}" srcOrd="5" destOrd="0" presId="urn:microsoft.com/office/officeart/2018/2/layout/IconVerticalSolidList"/>
    <dgm:cxn modelId="{218F574D-FB24-47F1-A2E3-18DD6EB3F0FB}" type="presParOf" srcId="{992BC466-0D2D-477C-9DF3-148D6B81695C}" destId="{AE00A2C8-2954-482D-A525-9FC7329A2A9A}" srcOrd="6" destOrd="0" presId="urn:microsoft.com/office/officeart/2018/2/layout/IconVerticalSolidList"/>
    <dgm:cxn modelId="{25929827-90E0-4137-ABFA-4B44807347C3}" type="presParOf" srcId="{AE00A2C8-2954-482D-A525-9FC7329A2A9A}" destId="{72DA0B0E-2BD6-4127-B0B3-A66455206AC3}" srcOrd="0" destOrd="0" presId="urn:microsoft.com/office/officeart/2018/2/layout/IconVerticalSolidList"/>
    <dgm:cxn modelId="{163AC6DF-FA8E-4B13-85CE-35493EC46C3B}" type="presParOf" srcId="{AE00A2C8-2954-482D-A525-9FC7329A2A9A}" destId="{B0A44E3C-C6A4-42A0-BDC8-76C4A8910AF8}" srcOrd="1" destOrd="0" presId="urn:microsoft.com/office/officeart/2018/2/layout/IconVerticalSolidList"/>
    <dgm:cxn modelId="{2CCEFD1B-58DB-420A-BA54-AE6B83B80892}" type="presParOf" srcId="{AE00A2C8-2954-482D-A525-9FC7329A2A9A}" destId="{9F482124-CFFC-4CF8-9E19-CCB60A219D62}" srcOrd="2" destOrd="0" presId="urn:microsoft.com/office/officeart/2018/2/layout/IconVerticalSolidList"/>
    <dgm:cxn modelId="{AAC75F8D-0F61-4CF4-A4A2-2C5E8ED44DE1}" type="presParOf" srcId="{AE00A2C8-2954-482D-A525-9FC7329A2A9A}" destId="{9988AB6B-E81B-4921-AA05-6FB7594074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CC954F-DF78-4B0E-B77E-0B9915889C1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E624BD9-C50F-4C8F-9012-804D88B3223E}">
      <dgm:prSet/>
      <dgm:spPr/>
      <dgm:t>
        <a:bodyPr/>
        <a:lstStyle/>
        <a:p>
          <a:pPr>
            <a:defRPr cap="all"/>
          </a:pPr>
          <a:r>
            <a:rPr lang="en-US" b="0" i="0" dirty="0"/>
            <a:t>Contact: communitygaminggrants@gov.bc.ca</a:t>
          </a:r>
          <a:endParaRPr lang="en-US" dirty="0"/>
        </a:p>
      </dgm:t>
    </dgm:pt>
    <dgm:pt modelId="{C274453A-3EAE-429D-8185-1985C70573C1}" type="parTrans" cxnId="{E8210D1A-3B02-48D0-A8CC-CFC0B52F467A}">
      <dgm:prSet/>
      <dgm:spPr/>
      <dgm:t>
        <a:bodyPr/>
        <a:lstStyle/>
        <a:p>
          <a:endParaRPr lang="en-US"/>
        </a:p>
      </dgm:t>
    </dgm:pt>
    <dgm:pt modelId="{17F1D234-0C5C-4F7C-9EDF-2928E885E1C2}" type="sibTrans" cxnId="{E8210D1A-3B02-48D0-A8CC-CFC0B52F467A}">
      <dgm:prSet/>
      <dgm:spPr/>
      <dgm:t>
        <a:bodyPr/>
        <a:lstStyle/>
        <a:p>
          <a:endParaRPr lang="en-US"/>
        </a:p>
      </dgm:t>
    </dgm:pt>
    <dgm:pt modelId="{293C1A5F-DF2B-4266-9DDC-95C6C94B6996}">
      <dgm:prSet/>
      <dgm:spPr/>
      <dgm:t>
        <a:bodyPr/>
        <a:lstStyle/>
        <a:p>
          <a:pPr>
            <a:defRPr cap="all"/>
          </a:pPr>
          <a:r>
            <a:rPr lang="en-US" b="0" i="0" dirty="0"/>
            <a:t>Thank you for serving your PAC!</a:t>
          </a:r>
          <a:endParaRPr lang="en-US" dirty="0"/>
        </a:p>
      </dgm:t>
    </dgm:pt>
    <dgm:pt modelId="{4E043BEA-6E44-403A-BF92-E1198551F2BA}" type="parTrans" cxnId="{65057B3C-34FB-41A7-A4FF-38C170936DC5}">
      <dgm:prSet/>
      <dgm:spPr/>
      <dgm:t>
        <a:bodyPr/>
        <a:lstStyle/>
        <a:p>
          <a:endParaRPr lang="en-US"/>
        </a:p>
      </dgm:t>
    </dgm:pt>
    <dgm:pt modelId="{2FF45DE7-674F-4E8B-8B8E-E58278BE5972}" type="sibTrans" cxnId="{65057B3C-34FB-41A7-A4FF-38C170936DC5}">
      <dgm:prSet/>
      <dgm:spPr/>
      <dgm:t>
        <a:bodyPr/>
        <a:lstStyle/>
        <a:p>
          <a:endParaRPr lang="en-US"/>
        </a:p>
      </dgm:t>
    </dgm:pt>
    <dgm:pt modelId="{13CE51F0-0F55-4F9F-B867-FD3781980518}" type="pres">
      <dgm:prSet presAssocID="{59CC954F-DF78-4B0E-B77E-0B9915889C1E}" presName="root" presStyleCnt="0">
        <dgm:presLayoutVars>
          <dgm:dir/>
          <dgm:resizeHandles val="exact"/>
        </dgm:presLayoutVars>
      </dgm:prSet>
      <dgm:spPr/>
    </dgm:pt>
    <dgm:pt modelId="{6F46A1AC-8E91-4AAF-9F7A-B291B3515A5B}" type="pres">
      <dgm:prSet presAssocID="{5E624BD9-C50F-4C8F-9012-804D88B3223E}" presName="compNode" presStyleCnt="0"/>
      <dgm:spPr/>
    </dgm:pt>
    <dgm:pt modelId="{09EDB554-47B7-409B-A67B-E97D43C0CA9A}" type="pres">
      <dgm:prSet presAssocID="{5E624BD9-C50F-4C8F-9012-804D88B3223E}" presName="iconBgRect" presStyleLbl="bgShp" presStyleIdx="0" presStyleCnt="2"/>
      <dgm:spPr>
        <a:prstGeom prst="round2DiagRect">
          <a:avLst>
            <a:gd name="adj1" fmla="val 29727"/>
            <a:gd name="adj2" fmla="val 0"/>
          </a:avLst>
        </a:prstGeom>
      </dgm:spPr>
    </dgm:pt>
    <dgm:pt modelId="{8C47D03F-9604-44DF-A243-BEEB41752C22}" type="pres">
      <dgm:prSet presAssocID="{5E624BD9-C50F-4C8F-9012-804D88B3223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35C5C6E6-5A3E-463A-BBAE-83F586B53F64}" type="pres">
      <dgm:prSet presAssocID="{5E624BD9-C50F-4C8F-9012-804D88B3223E}" presName="spaceRect" presStyleCnt="0"/>
      <dgm:spPr/>
    </dgm:pt>
    <dgm:pt modelId="{DBD5E127-E554-42C4-868E-497DAF564FB2}" type="pres">
      <dgm:prSet presAssocID="{5E624BD9-C50F-4C8F-9012-804D88B3223E}" presName="textRect" presStyleLbl="revTx" presStyleIdx="0" presStyleCnt="2">
        <dgm:presLayoutVars>
          <dgm:chMax val="1"/>
          <dgm:chPref val="1"/>
        </dgm:presLayoutVars>
      </dgm:prSet>
      <dgm:spPr/>
    </dgm:pt>
    <dgm:pt modelId="{2D804A2A-6910-4B16-B2C2-F32C6F987B7B}" type="pres">
      <dgm:prSet presAssocID="{17F1D234-0C5C-4F7C-9EDF-2928E885E1C2}" presName="sibTrans" presStyleCnt="0"/>
      <dgm:spPr/>
    </dgm:pt>
    <dgm:pt modelId="{E5E7AEF0-207D-4ED7-B573-0463956B4E2D}" type="pres">
      <dgm:prSet presAssocID="{293C1A5F-DF2B-4266-9DDC-95C6C94B6996}" presName="compNode" presStyleCnt="0"/>
      <dgm:spPr/>
    </dgm:pt>
    <dgm:pt modelId="{18C3A02E-94CD-4E02-A266-95B183CFC9EE}" type="pres">
      <dgm:prSet presAssocID="{293C1A5F-DF2B-4266-9DDC-95C6C94B6996}" presName="iconBgRect" presStyleLbl="bgShp" presStyleIdx="1" presStyleCnt="2"/>
      <dgm:spPr>
        <a:prstGeom prst="round2DiagRect">
          <a:avLst>
            <a:gd name="adj1" fmla="val 29727"/>
            <a:gd name="adj2" fmla="val 0"/>
          </a:avLst>
        </a:prstGeom>
      </dgm:spPr>
    </dgm:pt>
    <dgm:pt modelId="{5FCDAB7A-3C8C-4016-B7D2-486FB802DC13}" type="pres">
      <dgm:prSet presAssocID="{293C1A5F-DF2B-4266-9DDC-95C6C94B699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28DCD3CD-1C42-4787-A707-73920CA8EB5E}" type="pres">
      <dgm:prSet presAssocID="{293C1A5F-DF2B-4266-9DDC-95C6C94B6996}" presName="spaceRect" presStyleCnt="0"/>
      <dgm:spPr/>
    </dgm:pt>
    <dgm:pt modelId="{F3C027AC-B523-4A4C-A215-090248851D45}" type="pres">
      <dgm:prSet presAssocID="{293C1A5F-DF2B-4266-9DDC-95C6C94B6996}" presName="textRect" presStyleLbl="revTx" presStyleIdx="1" presStyleCnt="2">
        <dgm:presLayoutVars>
          <dgm:chMax val="1"/>
          <dgm:chPref val="1"/>
        </dgm:presLayoutVars>
      </dgm:prSet>
      <dgm:spPr/>
    </dgm:pt>
  </dgm:ptLst>
  <dgm:cxnLst>
    <dgm:cxn modelId="{E8210D1A-3B02-48D0-A8CC-CFC0B52F467A}" srcId="{59CC954F-DF78-4B0E-B77E-0B9915889C1E}" destId="{5E624BD9-C50F-4C8F-9012-804D88B3223E}" srcOrd="0" destOrd="0" parTransId="{C274453A-3EAE-429D-8185-1985C70573C1}" sibTransId="{17F1D234-0C5C-4F7C-9EDF-2928E885E1C2}"/>
    <dgm:cxn modelId="{749D8D3A-168C-4E96-A708-B588103D1024}" type="presOf" srcId="{59CC954F-DF78-4B0E-B77E-0B9915889C1E}" destId="{13CE51F0-0F55-4F9F-B867-FD3781980518}" srcOrd="0" destOrd="0" presId="urn:microsoft.com/office/officeart/2018/5/layout/IconLeafLabelList"/>
    <dgm:cxn modelId="{65057B3C-34FB-41A7-A4FF-38C170936DC5}" srcId="{59CC954F-DF78-4B0E-B77E-0B9915889C1E}" destId="{293C1A5F-DF2B-4266-9DDC-95C6C94B6996}" srcOrd="1" destOrd="0" parTransId="{4E043BEA-6E44-403A-BF92-E1198551F2BA}" sibTransId="{2FF45DE7-674F-4E8B-8B8E-E58278BE5972}"/>
    <dgm:cxn modelId="{A1EB20C9-D925-4A7C-9EE6-42BA099FFE26}" type="presOf" srcId="{293C1A5F-DF2B-4266-9DDC-95C6C94B6996}" destId="{F3C027AC-B523-4A4C-A215-090248851D45}" srcOrd="0" destOrd="0" presId="urn:microsoft.com/office/officeart/2018/5/layout/IconLeafLabelList"/>
    <dgm:cxn modelId="{48A419FE-EAF5-4045-9248-389E1CBA807C}" type="presOf" srcId="{5E624BD9-C50F-4C8F-9012-804D88B3223E}" destId="{DBD5E127-E554-42C4-868E-497DAF564FB2}" srcOrd="0" destOrd="0" presId="urn:microsoft.com/office/officeart/2018/5/layout/IconLeafLabelList"/>
    <dgm:cxn modelId="{64083652-D13D-42F5-8456-2CF1B7193757}" type="presParOf" srcId="{13CE51F0-0F55-4F9F-B867-FD3781980518}" destId="{6F46A1AC-8E91-4AAF-9F7A-B291B3515A5B}" srcOrd="0" destOrd="0" presId="urn:microsoft.com/office/officeart/2018/5/layout/IconLeafLabelList"/>
    <dgm:cxn modelId="{27CB080D-5674-4245-BEAE-03FB67B156B8}" type="presParOf" srcId="{6F46A1AC-8E91-4AAF-9F7A-B291B3515A5B}" destId="{09EDB554-47B7-409B-A67B-E97D43C0CA9A}" srcOrd="0" destOrd="0" presId="urn:microsoft.com/office/officeart/2018/5/layout/IconLeafLabelList"/>
    <dgm:cxn modelId="{17248374-FE0A-4A54-AB72-5EA1558804ED}" type="presParOf" srcId="{6F46A1AC-8E91-4AAF-9F7A-B291B3515A5B}" destId="{8C47D03F-9604-44DF-A243-BEEB41752C22}" srcOrd="1" destOrd="0" presId="urn:microsoft.com/office/officeart/2018/5/layout/IconLeafLabelList"/>
    <dgm:cxn modelId="{D22845AC-A908-47D0-8251-FEBFE04C4725}" type="presParOf" srcId="{6F46A1AC-8E91-4AAF-9F7A-B291B3515A5B}" destId="{35C5C6E6-5A3E-463A-BBAE-83F586B53F64}" srcOrd="2" destOrd="0" presId="urn:microsoft.com/office/officeart/2018/5/layout/IconLeafLabelList"/>
    <dgm:cxn modelId="{F0BC2F5A-EB7F-4BDE-A3AE-E5EAE62996AD}" type="presParOf" srcId="{6F46A1AC-8E91-4AAF-9F7A-B291B3515A5B}" destId="{DBD5E127-E554-42C4-868E-497DAF564FB2}" srcOrd="3" destOrd="0" presId="urn:microsoft.com/office/officeart/2018/5/layout/IconLeafLabelList"/>
    <dgm:cxn modelId="{2898056D-0A94-4502-9C82-1CFE936DF37F}" type="presParOf" srcId="{13CE51F0-0F55-4F9F-B867-FD3781980518}" destId="{2D804A2A-6910-4B16-B2C2-F32C6F987B7B}" srcOrd="1" destOrd="0" presId="urn:microsoft.com/office/officeart/2018/5/layout/IconLeafLabelList"/>
    <dgm:cxn modelId="{03E4591A-367B-4DB0-AB82-81D80402D3AD}" type="presParOf" srcId="{13CE51F0-0F55-4F9F-B867-FD3781980518}" destId="{E5E7AEF0-207D-4ED7-B573-0463956B4E2D}" srcOrd="2" destOrd="0" presId="urn:microsoft.com/office/officeart/2018/5/layout/IconLeafLabelList"/>
    <dgm:cxn modelId="{C691CD26-C9C3-470F-8BE0-BAB560299ABE}" type="presParOf" srcId="{E5E7AEF0-207D-4ED7-B573-0463956B4E2D}" destId="{18C3A02E-94CD-4E02-A266-95B183CFC9EE}" srcOrd="0" destOrd="0" presId="urn:microsoft.com/office/officeart/2018/5/layout/IconLeafLabelList"/>
    <dgm:cxn modelId="{D47895E0-D5E6-49D7-8476-5C34C2A887DC}" type="presParOf" srcId="{E5E7AEF0-207D-4ED7-B573-0463956B4E2D}" destId="{5FCDAB7A-3C8C-4016-B7D2-486FB802DC13}" srcOrd="1" destOrd="0" presId="urn:microsoft.com/office/officeart/2018/5/layout/IconLeafLabelList"/>
    <dgm:cxn modelId="{D909D0BE-A74E-464A-B928-BDE6E28EFC9C}" type="presParOf" srcId="{E5E7AEF0-207D-4ED7-B573-0463956B4E2D}" destId="{28DCD3CD-1C42-4787-A707-73920CA8EB5E}" srcOrd="2" destOrd="0" presId="urn:microsoft.com/office/officeart/2018/5/layout/IconLeafLabelList"/>
    <dgm:cxn modelId="{9544FD23-D861-4C67-A50F-7272BA917A4C}" type="presParOf" srcId="{E5E7AEF0-207D-4ED7-B573-0463956B4E2D}" destId="{F3C027AC-B523-4A4C-A215-090248851D4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2458-89C8-8A4B-A266-2959042A13C2}">
      <dsp:nvSpPr>
        <dsp:cNvPr id="0" name=""/>
        <dsp:cNvSpPr/>
      </dsp:nvSpPr>
      <dsp:spPr>
        <a:xfrm>
          <a:off x="0" y="611955"/>
          <a:ext cx="4793456" cy="1825425"/>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025" tIns="395732" rIns="37202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PAC grant funding is intended to benefit students by enhancing extracurricular opportunities of students who attend the school represented by the PAC.</a:t>
          </a:r>
        </a:p>
      </dsp:txBody>
      <dsp:txXfrm>
        <a:off x="0" y="611955"/>
        <a:ext cx="4793456" cy="1825425"/>
      </dsp:txXfrm>
    </dsp:sp>
    <dsp:sp modelId="{79F0B67D-A0D2-224D-84A0-62872B052F22}">
      <dsp:nvSpPr>
        <dsp:cNvPr id="0" name=""/>
        <dsp:cNvSpPr/>
      </dsp:nvSpPr>
      <dsp:spPr>
        <a:xfrm>
          <a:off x="239672" y="331515"/>
          <a:ext cx="3355419" cy="5608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844550">
            <a:lnSpc>
              <a:spcPct val="90000"/>
            </a:lnSpc>
            <a:spcBef>
              <a:spcPct val="0"/>
            </a:spcBef>
            <a:spcAft>
              <a:spcPct val="35000"/>
            </a:spcAft>
            <a:buNone/>
          </a:pPr>
          <a:r>
            <a:rPr lang="en-US" sz="1900" kern="1200" dirty="0"/>
            <a:t>PAC:</a:t>
          </a:r>
        </a:p>
      </dsp:txBody>
      <dsp:txXfrm>
        <a:off x="267052" y="358895"/>
        <a:ext cx="3300659" cy="506120"/>
      </dsp:txXfrm>
    </dsp:sp>
    <dsp:sp modelId="{77626018-709A-3C49-B22D-0FD9AD4C04FC}">
      <dsp:nvSpPr>
        <dsp:cNvPr id="0" name=""/>
        <dsp:cNvSpPr/>
      </dsp:nvSpPr>
      <dsp:spPr>
        <a:xfrm>
          <a:off x="0" y="2888915"/>
          <a:ext cx="4793456" cy="209475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025" tIns="395732" rIns="37202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DPAC grant funding is intended to foster greater parental involvement in schools and effective communication between schools, parents, students and the community.</a:t>
          </a:r>
        </a:p>
      </dsp:txBody>
      <dsp:txXfrm>
        <a:off x="0" y="2888915"/>
        <a:ext cx="4793456" cy="2094750"/>
      </dsp:txXfrm>
    </dsp:sp>
    <dsp:sp modelId="{C91A2808-439E-BD45-9933-A6A0290345E9}">
      <dsp:nvSpPr>
        <dsp:cNvPr id="0" name=""/>
        <dsp:cNvSpPr/>
      </dsp:nvSpPr>
      <dsp:spPr>
        <a:xfrm>
          <a:off x="239672" y="2539981"/>
          <a:ext cx="3355419" cy="5608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844550">
            <a:lnSpc>
              <a:spcPct val="90000"/>
            </a:lnSpc>
            <a:spcBef>
              <a:spcPct val="0"/>
            </a:spcBef>
            <a:spcAft>
              <a:spcPct val="35000"/>
            </a:spcAft>
            <a:buNone/>
          </a:pPr>
          <a:r>
            <a:rPr lang="en-US" sz="1900" kern="1200" dirty="0"/>
            <a:t>DPAC</a:t>
          </a:r>
        </a:p>
      </dsp:txBody>
      <dsp:txXfrm>
        <a:off x="267052" y="2567361"/>
        <a:ext cx="3300659"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2458-89C8-8A4B-A266-2959042A13C2}">
      <dsp:nvSpPr>
        <dsp:cNvPr id="0" name=""/>
        <dsp:cNvSpPr/>
      </dsp:nvSpPr>
      <dsp:spPr>
        <a:xfrm>
          <a:off x="0" y="356693"/>
          <a:ext cx="4793456" cy="34020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025" tIns="499872" rIns="37202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Receive $20 per student, per year based on the pervious September enrollment</a:t>
          </a:r>
        </a:p>
        <a:p>
          <a:pPr marL="228600" lvl="1" indent="-228600" algn="l" defTabSz="1066800">
            <a:lnSpc>
              <a:spcPct val="90000"/>
            </a:lnSpc>
            <a:spcBef>
              <a:spcPct val="0"/>
            </a:spcBef>
            <a:spcAft>
              <a:spcPct val="15000"/>
            </a:spcAft>
            <a:buChar char="•"/>
          </a:pPr>
          <a:r>
            <a:rPr lang="en-US" sz="2400" kern="1200" dirty="0"/>
            <a:t>Schools with fewer than 100 students will be provided a base rate of $2,000. </a:t>
          </a:r>
        </a:p>
      </dsp:txBody>
      <dsp:txXfrm>
        <a:off x="0" y="356693"/>
        <a:ext cx="4793456" cy="3402000"/>
      </dsp:txXfrm>
    </dsp:sp>
    <dsp:sp modelId="{79F0B67D-A0D2-224D-84A0-62872B052F22}">
      <dsp:nvSpPr>
        <dsp:cNvPr id="0" name=""/>
        <dsp:cNvSpPr/>
      </dsp:nvSpPr>
      <dsp:spPr>
        <a:xfrm>
          <a:off x="239672" y="2453"/>
          <a:ext cx="3355419" cy="7084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1066800">
            <a:lnSpc>
              <a:spcPct val="90000"/>
            </a:lnSpc>
            <a:spcBef>
              <a:spcPct val="0"/>
            </a:spcBef>
            <a:spcAft>
              <a:spcPct val="35000"/>
            </a:spcAft>
            <a:buNone/>
          </a:pPr>
          <a:r>
            <a:rPr lang="en-US" sz="2400" kern="1200" dirty="0"/>
            <a:t>PAC:</a:t>
          </a:r>
        </a:p>
      </dsp:txBody>
      <dsp:txXfrm>
        <a:off x="274257" y="37038"/>
        <a:ext cx="3286249" cy="639310"/>
      </dsp:txXfrm>
    </dsp:sp>
    <dsp:sp modelId="{77626018-709A-3C49-B22D-0FD9AD4C04FC}">
      <dsp:nvSpPr>
        <dsp:cNvPr id="0" name=""/>
        <dsp:cNvSpPr/>
      </dsp:nvSpPr>
      <dsp:spPr>
        <a:xfrm>
          <a:off x="0" y="4244987"/>
          <a:ext cx="4793456" cy="10017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025" tIns="499872" rIns="37202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Receive $2,500 each</a:t>
          </a:r>
        </a:p>
      </dsp:txBody>
      <dsp:txXfrm>
        <a:off x="0" y="4244987"/>
        <a:ext cx="4793456" cy="1001700"/>
      </dsp:txXfrm>
    </dsp:sp>
    <dsp:sp modelId="{C91A2808-439E-BD45-9933-A6A0290345E9}">
      <dsp:nvSpPr>
        <dsp:cNvPr id="0" name=""/>
        <dsp:cNvSpPr/>
      </dsp:nvSpPr>
      <dsp:spPr>
        <a:xfrm>
          <a:off x="239672" y="3888293"/>
          <a:ext cx="3355419" cy="7084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1066800">
            <a:lnSpc>
              <a:spcPct val="90000"/>
            </a:lnSpc>
            <a:spcBef>
              <a:spcPct val="0"/>
            </a:spcBef>
            <a:spcAft>
              <a:spcPct val="35000"/>
            </a:spcAft>
            <a:buNone/>
          </a:pPr>
          <a:r>
            <a:rPr lang="en-US" sz="2400" kern="1200" dirty="0"/>
            <a:t>DPAC</a:t>
          </a:r>
        </a:p>
      </dsp:txBody>
      <dsp:txXfrm>
        <a:off x="274257" y="3922878"/>
        <a:ext cx="3286249"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9CDCC-2DC0-4F9D-842F-707FEDE9B070}">
      <dsp:nvSpPr>
        <dsp:cNvPr id="0" name=""/>
        <dsp:cNvSpPr/>
      </dsp:nvSpPr>
      <dsp:spPr>
        <a:xfrm>
          <a:off x="0" y="144555"/>
          <a:ext cx="5099614" cy="9924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40116C-B6E9-4ED9-8CC3-C41ADB98C74E}">
      <dsp:nvSpPr>
        <dsp:cNvPr id="0" name=""/>
        <dsp:cNvSpPr/>
      </dsp:nvSpPr>
      <dsp:spPr>
        <a:xfrm>
          <a:off x="386143" y="289732"/>
          <a:ext cx="702078" cy="70207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5B6650-B74E-4BF0-B30F-5FB9F1B0B776}">
      <dsp:nvSpPr>
        <dsp:cNvPr id="0" name=""/>
        <dsp:cNvSpPr/>
      </dsp:nvSpPr>
      <dsp:spPr>
        <a:xfrm>
          <a:off x="1395008" y="121674"/>
          <a:ext cx="3625249" cy="102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97" tIns="135097" rIns="135097" bIns="135097" numCol="1" spcCol="1270" anchor="ctr" anchorCtr="0">
          <a:noAutofit/>
        </a:bodyPr>
        <a:lstStyle/>
        <a:p>
          <a:pPr marL="0" lvl="0" indent="0" algn="l" defTabSz="533400">
            <a:lnSpc>
              <a:spcPct val="90000"/>
            </a:lnSpc>
            <a:spcBef>
              <a:spcPct val="0"/>
            </a:spcBef>
            <a:spcAft>
              <a:spcPct val="35000"/>
            </a:spcAft>
            <a:buNone/>
          </a:pPr>
          <a:r>
            <a:rPr lang="en-US" sz="1200" b="1" i="0" kern="1200" dirty="0"/>
            <a:t>Check your reporting history </a:t>
          </a:r>
        </a:p>
        <a:p>
          <a:pPr marL="0" lvl="0" indent="0" algn="l" defTabSz="533400">
            <a:lnSpc>
              <a:spcPct val="90000"/>
            </a:lnSpc>
            <a:spcBef>
              <a:spcPct val="0"/>
            </a:spcBef>
            <a:spcAft>
              <a:spcPct val="35000"/>
            </a:spcAft>
            <a:buNone/>
          </a:pPr>
          <a:r>
            <a:rPr lang="en-US" sz="1200" b="0" i="0" kern="1200" dirty="0"/>
            <a:t>Ensure that your PAC is up to-date filing the Gaming Account Summary Reports</a:t>
          </a:r>
          <a:endParaRPr lang="en-US" sz="1200" kern="1200" dirty="0"/>
        </a:p>
      </dsp:txBody>
      <dsp:txXfrm>
        <a:off x="1395008" y="121674"/>
        <a:ext cx="3625249" cy="1020885"/>
      </dsp:txXfrm>
    </dsp:sp>
    <dsp:sp modelId="{2170A256-A637-4A34-9F88-110612B7ACEE}">
      <dsp:nvSpPr>
        <dsp:cNvPr id="0" name=""/>
        <dsp:cNvSpPr/>
      </dsp:nvSpPr>
      <dsp:spPr>
        <a:xfrm>
          <a:off x="0" y="1248937"/>
          <a:ext cx="5099614" cy="11322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27D91-DF29-40D9-AD75-75138295D85A}">
      <dsp:nvSpPr>
        <dsp:cNvPr id="0" name=""/>
        <dsp:cNvSpPr/>
      </dsp:nvSpPr>
      <dsp:spPr>
        <a:xfrm>
          <a:off x="387722" y="1524167"/>
          <a:ext cx="702078" cy="70207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1EDFCD-BC97-4491-8D88-3F1A1D715011}">
      <dsp:nvSpPr>
        <dsp:cNvPr id="0" name=""/>
        <dsp:cNvSpPr/>
      </dsp:nvSpPr>
      <dsp:spPr>
        <a:xfrm>
          <a:off x="1364990" y="1257949"/>
          <a:ext cx="3625249" cy="1276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97" tIns="135097" rIns="135097" bIns="135097" numCol="1" spcCol="1270" anchor="ctr" anchorCtr="0">
          <a:noAutofit/>
        </a:bodyPr>
        <a:lstStyle/>
        <a:p>
          <a:pPr marL="0" lvl="0" indent="0" algn="l" defTabSz="533400">
            <a:lnSpc>
              <a:spcPct val="90000"/>
            </a:lnSpc>
            <a:spcBef>
              <a:spcPct val="0"/>
            </a:spcBef>
            <a:spcAft>
              <a:spcPct val="35000"/>
            </a:spcAft>
            <a:buNone/>
          </a:pPr>
          <a:r>
            <a:rPr lang="en-US" sz="1200" b="1" kern="1200" dirty="0"/>
            <a:t>Have your </a:t>
          </a:r>
          <a:r>
            <a:rPr lang="en-US" sz="1200" b="1" kern="1200" dirty="0" err="1"/>
            <a:t>BCeID</a:t>
          </a:r>
          <a:r>
            <a:rPr lang="en-US" sz="1200" b="1" kern="1200" dirty="0"/>
            <a:t> ready </a:t>
          </a:r>
        </a:p>
        <a:p>
          <a:pPr marL="0" lvl="0" indent="0" algn="l" defTabSz="533400">
            <a:lnSpc>
              <a:spcPct val="90000"/>
            </a:lnSpc>
            <a:spcBef>
              <a:spcPct val="0"/>
            </a:spcBef>
            <a:spcAft>
              <a:spcPct val="35000"/>
            </a:spcAft>
            <a:buNone/>
          </a:pPr>
          <a:r>
            <a:rPr lang="en-US" sz="1200" kern="1200" dirty="0"/>
            <a:t>Have your login details for the </a:t>
          </a:r>
          <a:r>
            <a:rPr lang="en-US" sz="1200" kern="1200" dirty="0" err="1"/>
            <a:t>BCeID</a:t>
          </a:r>
          <a:r>
            <a:rPr lang="en-US" sz="1200" kern="1200" dirty="0"/>
            <a:t> ready. If not, apply online for your free </a:t>
          </a:r>
          <a:r>
            <a:rPr lang="en-US" sz="1200" kern="1200" dirty="0" err="1"/>
            <a:t>BCeID</a:t>
          </a:r>
          <a:r>
            <a:rPr lang="en-US" sz="1200" kern="1200" dirty="0"/>
            <a:t>.</a:t>
          </a:r>
        </a:p>
      </dsp:txBody>
      <dsp:txXfrm>
        <a:off x="1364990" y="1257949"/>
        <a:ext cx="3625249" cy="1276506"/>
      </dsp:txXfrm>
    </dsp:sp>
    <dsp:sp modelId="{9558406A-319F-4B1E-8670-73B151F21AB6}">
      <dsp:nvSpPr>
        <dsp:cNvPr id="0" name=""/>
        <dsp:cNvSpPr/>
      </dsp:nvSpPr>
      <dsp:spPr>
        <a:xfrm>
          <a:off x="0" y="2466194"/>
          <a:ext cx="5099614" cy="11032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66870-CBDD-4CC7-958C-DE92748C2241}">
      <dsp:nvSpPr>
        <dsp:cNvPr id="0" name=""/>
        <dsp:cNvSpPr/>
      </dsp:nvSpPr>
      <dsp:spPr>
        <a:xfrm>
          <a:off x="0" y="4120879"/>
          <a:ext cx="702078" cy="70207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73A624-DD44-43F5-81A0-F437B161A2DF}">
      <dsp:nvSpPr>
        <dsp:cNvPr id="0" name=""/>
        <dsp:cNvSpPr/>
      </dsp:nvSpPr>
      <dsp:spPr>
        <a:xfrm>
          <a:off x="1364990" y="2387262"/>
          <a:ext cx="3625249" cy="1276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97" tIns="135097" rIns="135097" bIns="135097" numCol="1" spcCol="1270" anchor="ctr" anchorCtr="0">
          <a:noAutofit/>
        </a:bodyPr>
        <a:lstStyle/>
        <a:p>
          <a:pPr marL="0" lvl="0" indent="0" algn="l" defTabSz="533400">
            <a:lnSpc>
              <a:spcPct val="90000"/>
            </a:lnSpc>
            <a:spcBef>
              <a:spcPct val="0"/>
            </a:spcBef>
            <a:spcAft>
              <a:spcPct val="35000"/>
            </a:spcAft>
            <a:buNone/>
          </a:pPr>
          <a:r>
            <a:rPr lang="en-US" sz="1200" b="1" i="0" kern="1200" dirty="0"/>
            <a:t>Prepare your documents </a:t>
          </a:r>
        </a:p>
        <a:p>
          <a:pPr marL="0" lvl="0" indent="0" algn="l" defTabSz="533400">
            <a:lnSpc>
              <a:spcPct val="90000"/>
            </a:lnSpc>
            <a:spcBef>
              <a:spcPct val="0"/>
            </a:spcBef>
            <a:spcAft>
              <a:spcPct val="35000"/>
            </a:spcAft>
            <a:buNone/>
          </a:pPr>
          <a:r>
            <a:rPr lang="en-US" sz="1200" b="0" i="0" kern="1200" dirty="0"/>
            <a:t>New PACs have to provide their constitution &amp; bylaws and AGM minutes. These should be provided if changes occur. </a:t>
          </a:r>
          <a:endParaRPr lang="en-US" sz="1200" kern="1200" dirty="0"/>
        </a:p>
      </dsp:txBody>
      <dsp:txXfrm>
        <a:off x="1364990" y="2387262"/>
        <a:ext cx="3625249" cy="1276506"/>
      </dsp:txXfrm>
    </dsp:sp>
    <dsp:sp modelId="{B0000B5E-7CB0-40F9-AFB9-5906DC55D489}">
      <dsp:nvSpPr>
        <dsp:cNvPr id="0" name=""/>
        <dsp:cNvSpPr/>
      </dsp:nvSpPr>
      <dsp:spPr>
        <a:xfrm>
          <a:off x="0" y="3630164"/>
          <a:ext cx="5099614" cy="1087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96375-60E0-42B9-93CD-A93BF3C4D056}">
      <dsp:nvSpPr>
        <dsp:cNvPr id="0" name=""/>
        <dsp:cNvSpPr/>
      </dsp:nvSpPr>
      <dsp:spPr>
        <a:xfrm>
          <a:off x="347999" y="3822985"/>
          <a:ext cx="702078" cy="70207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842392-E343-48F9-B8BF-DEB6F731E8CB}">
      <dsp:nvSpPr>
        <dsp:cNvPr id="0" name=""/>
        <dsp:cNvSpPr/>
      </dsp:nvSpPr>
      <dsp:spPr>
        <a:xfrm>
          <a:off x="1310757" y="3488223"/>
          <a:ext cx="3625249" cy="1276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97" tIns="135097" rIns="135097" bIns="135097" numCol="1" spcCol="1270" anchor="ctr" anchorCtr="0">
          <a:noAutofit/>
        </a:bodyPr>
        <a:lstStyle/>
        <a:p>
          <a:pPr marL="0" lvl="0" indent="0" algn="l" defTabSz="533400">
            <a:lnSpc>
              <a:spcPct val="90000"/>
            </a:lnSpc>
            <a:spcBef>
              <a:spcPct val="0"/>
            </a:spcBef>
            <a:spcAft>
              <a:spcPct val="35000"/>
            </a:spcAft>
            <a:buNone/>
          </a:pPr>
          <a:r>
            <a:rPr lang="en-US" sz="1200" b="1" i="0" kern="1200" dirty="0"/>
            <a:t>Apply online</a:t>
          </a:r>
        </a:p>
        <a:p>
          <a:pPr marL="0" lvl="0" indent="0" algn="l" defTabSz="533400">
            <a:lnSpc>
              <a:spcPct val="90000"/>
            </a:lnSpc>
            <a:spcBef>
              <a:spcPct val="0"/>
            </a:spcBef>
            <a:spcAft>
              <a:spcPct val="35000"/>
            </a:spcAft>
            <a:buNone/>
          </a:pPr>
          <a:r>
            <a:rPr lang="en-US" sz="1200" b="0" i="0" kern="1200" dirty="0"/>
            <a:t>To complete your application, click the Apply Now button and follow the steps. Have your L&amp;G number ready to retrieve your account information. </a:t>
          </a:r>
          <a:endParaRPr lang="en-US" sz="1200" kern="1200" dirty="0"/>
        </a:p>
      </dsp:txBody>
      <dsp:txXfrm>
        <a:off x="1310757" y="3488223"/>
        <a:ext cx="3625249" cy="1276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60DD5-213D-4646-AACF-305B76BFCB51}">
      <dsp:nvSpPr>
        <dsp:cNvPr id="0" name=""/>
        <dsp:cNvSpPr/>
      </dsp:nvSpPr>
      <dsp:spPr>
        <a:xfrm>
          <a:off x="0" y="0"/>
          <a:ext cx="4793456"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6DCA2E-573A-417B-840E-4A1A289D2E73}">
      <dsp:nvSpPr>
        <dsp:cNvPr id="0" name=""/>
        <dsp:cNvSpPr/>
      </dsp:nvSpPr>
      <dsp:spPr>
        <a:xfrm>
          <a:off x="280384" y="165625"/>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BE148F-65C9-4051-BB7E-8AEDE15C78AB}">
      <dsp:nvSpPr>
        <dsp:cNvPr id="0" name=""/>
        <dsp:cNvSpPr/>
      </dsp:nvSpPr>
      <dsp:spPr>
        <a:xfrm>
          <a:off x="1406587" y="38494"/>
          <a:ext cx="2975478"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622300">
            <a:lnSpc>
              <a:spcPct val="90000"/>
            </a:lnSpc>
            <a:spcBef>
              <a:spcPct val="0"/>
            </a:spcBef>
            <a:spcAft>
              <a:spcPct val="35000"/>
            </a:spcAft>
            <a:buNone/>
          </a:pPr>
          <a:r>
            <a:rPr lang="en-US" sz="1400" b="1" i="0" kern="1200" dirty="0"/>
            <a:t>PACs: </a:t>
          </a:r>
          <a:r>
            <a:rPr lang="en-US" sz="1400" b="0" i="0" kern="1200" dirty="0"/>
            <a:t>Grant funds must be spent within 24 months of receipt.</a:t>
          </a:r>
        </a:p>
        <a:p>
          <a:pPr marL="0" lvl="0" indent="0" algn="l" defTabSz="622300">
            <a:lnSpc>
              <a:spcPct val="90000"/>
            </a:lnSpc>
            <a:spcBef>
              <a:spcPct val="0"/>
            </a:spcBef>
            <a:spcAft>
              <a:spcPct val="35000"/>
            </a:spcAft>
            <a:buNone/>
          </a:pPr>
          <a:r>
            <a:rPr lang="en-US" sz="1400" b="1" i="0" kern="1200" dirty="0"/>
            <a:t>DPACs: </a:t>
          </a:r>
          <a:r>
            <a:rPr lang="en-US" sz="1400" b="0" i="0" kern="1200" dirty="0"/>
            <a:t>Grant funds must be spent within 12 months of receipt.</a:t>
          </a:r>
          <a:endParaRPr lang="en-US" sz="1400" kern="1200" dirty="0"/>
        </a:p>
      </dsp:txBody>
      <dsp:txXfrm>
        <a:off x="1406587" y="38494"/>
        <a:ext cx="2975478" cy="1574006"/>
      </dsp:txXfrm>
    </dsp:sp>
    <dsp:sp modelId="{18FD16BE-2745-4DEE-A982-F228256C19DA}">
      <dsp:nvSpPr>
        <dsp:cNvPr id="0" name=""/>
        <dsp:cNvSpPr/>
      </dsp:nvSpPr>
      <dsp:spPr>
        <a:xfrm>
          <a:off x="0" y="1679962"/>
          <a:ext cx="4793456"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F76C3-8FA8-4534-8F8C-2D96C5EDC14C}">
      <dsp:nvSpPr>
        <dsp:cNvPr id="0" name=""/>
        <dsp:cNvSpPr/>
      </dsp:nvSpPr>
      <dsp:spPr>
        <a:xfrm>
          <a:off x="323201" y="2087562"/>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2E52984-99DF-4CE7-B52D-AE93F827DDC7}">
      <dsp:nvSpPr>
        <dsp:cNvPr id="0" name=""/>
        <dsp:cNvSpPr/>
      </dsp:nvSpPr>
      <dsp:spPr>
        <a:xfrm>
          <a:off x="1471512" y="1713048"/>
          <a:ext cx="2975478"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622300">
            <a:lnSpc>
              <a:spcPct val="90000"/>
            </a:lnSpc>
            <a:spcBef>
              <a:spcPct val="0"/>
            </a:spcBef>
            <a:spcAft>
              <a:spcPct val="35000"/>
            </a:spcAft>
            <a:buNone/>
          </a:pPr>
          <a:r>
            <a:rPr lang="en-US" sz="1400" b="0" i="0" kern="1200" dirty="0"/>
            <a:t>Grant funds can back-pay expenses incurred in the same fiscal year the grant is received. </a:t>
          </a:r>
        </a:p>
      </dsp:txBody>
      <dsp:txXfrm>
        <a:off x="1471512" y="1713048"/>
        <a:ext cx="2975478" cy="15740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3DAC4-26AD-4830-A50F-A436B911D28D}">
      <dsp:nvSpPr>
        <dsp:cNvPr id="0" name=""/>
        <dsp:cNvSpPr/>
      </dsp:nvSpPr>
      <dsp:spPr>
        <a:xfrm>
          <a:off x="0" y="982378"/>
          <a:ext cx="4793456" cy="5122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BDBD5-5C45-4715-BA77-E9B88EB2163B}">
      <dsp:nvSpPr>
        <dsp:cNvPr id="0" name=""/>
        <dsp:cNvSpPr/>
      </dsp:nvSpPr>
      <dsp:spPr>
        <a:xfrm>
          <a:off x="154953" y="1142649"/>
          <a:ext cx="281734" cy="28173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A9A610-3D28-4550-A20E-B5DA442A9D64}">
      <dsp:nvSpPr>
        <dsp:cNvPr id="0" name=""/>
        <dsp:cNvSpPr/>
      </dsp:nvSpPr>
      <dsp:spPr>
        <a:xfrm>
          <a:off x="593192" y="1130374"/>
          <a:ext cx="3973936" cy="30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728" tIns="46728" rIns="46728" bIns="46728" numCol="1" spcCol="1270" anchor="ctr" anchorCtr="0">
          <a:noAutofit/>
        </a:bodyPr>
        <a:lstStyle/>
        <a:p>
          <a:pPr marL="0" lvl="0" indent="0" algn="l" defTabSz="533400">
            <a:lnSpc>
              <a:spcPct val="90000"/>
            </a:lnSpc>
            <a:spcBef>
              <a:spcPct val="0"/>
            </a:spcBef>
            <a:spcAft>
              <a:spcPct val="35000"/>
            </a:spcAft>
            <a:buNone/>
          </a:pPr>
          <a:r>
            <a:rPr lang="en-US" sz="1200" b="0" i="0" kern="1200" dirty="0"/>
            <a:t>Grant funds are deposited into an organization’s “Gaming Account</a:t>
          </a:r>
          <a:endParaRPr lang="en-US" sz="1200" kern="1200" dirty="0"/>
        </a:p>
      </dsp:txBody>
      <dsp:txXfrm>
        <a:off x="593192" y="1130374"/>
        <a:ext cx="3973936" cy="304879"/>
      </dsp:txXfrm>
    </dsp:sp>
    <dsp:sp modelId="{A9E5CAF7-55F7-47D6-BD14-BC621DAD8E17}">
      <dsp:nvSpPr>
        <dsp:cNvPr id="0" name=""/>
        <dsp:cNvSpPr/>
      </dsp:nvSpPr>
      <dsp:spPr>
        <a:xfrm>
          <a:off x="0" y="1757312"/>
          <a:ext cx="4793456" cy="10021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3345B-B23C-43A0-A604-E9BE17E47CD9}">
      <dsp:nvSpPr>
        <dsp:cNvPr id="0" name=""/>
        <dsp:cNvSpPr/>
      </dsp:nvSpPr>
      <dsp:spPr>
        <a:xfrm>
          <a:off x="154953" y="2117517"/>
          <a:ext cx="281734" cy="28173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3DFB4C-BB98-4929-99A1-0030032A75CA}">
      <dsp:nvSpPr>
        <dsp:cNvPr id="0" name=""/>
        <dsp:cNvSpPr/>
      </dsp:nvSpPr>
      <dsp:spPr>
        <a:xfrm>
          <a:off x="591642" y="1836901"/>
          <a:ext cx="3973936" cy="77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728" tIns="46728" rIns="46728" bIns="46728" numCol="1" spcCol="1270" anchor="ctr" anchorCtr="0">
          <a:noAutofit/>
        </a:bodyPr>
        <a:lstStyle/>
        <a:p>
          <a:pPr marL="0" lvl="0" indent="0" algn="l" defTabSz="533400">
            <a:lnSpc>
              <a:spcPct val="90000"/>
            </a:lnSpc>
            <a:spcBef>
              <a:spcPct val="0"/>
            </a:spcBef>
            <a:spcAft>
              <a:spcPct val="35000"/>
            </a:spcAft>
            <a:buNone/>
          </a:pPr>
          <a:r>
            <a:rPr lang="en-US" sz="1200" b="0" i="0" kern="1200" dirty="0"/>
            <a:t>All eligible expenses should be paid directly from the Gaming Account. Grant funds may be transferred – by cheque or electronically – from the Gaming Account to the General Account for the reimbursement of eligible program expenses.</a:t>
          </a:r>
          <a:endParaRPr lang="en-US" sz="1200" kern="1200" dirty="0"/>
        </a:p>
      </dsp:txBody>
      <dsp:txXfrm>
        <a:off x="591642" y="1836901"/>
        <a:ext cx="3973936" cy="772250"/>
      </dsp:txXfrm>
    </dsp:sp>
    <dsp:sp modelId="{56413985-ED81-4625-8F41-24B90057E2C2}">
      <dsp:nvSpPr>
        <dsp:cNvPr id="0" name=""/>
        <dsp:cNvSpPr/>
      </dsp:nvSpPr>
      <dsp:spPr>
        <a:xfrm>
          <a:off x="0" y="2977130"/>
          <a:ext cx="4793456" cy="5122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5EF038-6B26-4A72-810E-7044A655E9F5}">
      <dsp:nvSpPr>
        <dsp:cNvPr id="0" name=""/>
        <dsp:cNvSpPr/>
      </dsp:nvSpPr>
      <dsp:spPr>
        <a:xfrm>
          <a:off x="154953" y="3092385"/>
          <a:ext cx="281734" cy="28173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61646E-FAB3-4CDC-A802-0D429178A4EA}">
      <dsp:nvSpPr>
        <dsp:cNvPr id="0" name=""/>
        <dsp:cNvSpPr/>
      </dsp:nvSpPr>
      <dsp:spPr>
        <a:xfrm>
          <a:off x="591642" y="2977130"/>
          <a:ext cx="3973936" cy="441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728" tIns="46728" rIns="46728" bIns="46728" numCol="1" spcCol="1270" anchor="ctr" anchorCtr="0">
          <a:noAutofit/>
        </a:bodyPr>
        <a:lstStyle/>
        <a:p>
          <a:pPr marL="0" lvl="0" indent="0" algn="l" defTabSz="533400">
            <a:lnSpc>
              <a:spcPct val="90000"/>
            </a:lnSpc>
            <a:spcBef>
              <a:spcPct val="0"/>
            </a:spcBef>
            <a:spcAft>
              <a:spcPct val="35000"/>
            </a:spcAft>
            <a:buNone/>
          </a:pPr>
          <a:r>
            <a:rPr lang="en-US" sz="1200" b="0" i="0" kern="1200" dirty="0"/>
            <a:t>Method of payment - Cheque or board-approved electronic transfer.</a:t>
          </a:r>
          <a:endParaRPr lang="en-US" sz="1200" kern="1200" dirty="0"/>
        </a:p>
      </dsp:txBody>
      <dsp:txXfrm>
        <a:off x="591642" y="2977130"/>
        <a:ext cx="3973936" cy="441528"/>
      </dsp:txXfrm>
    </dsp:sp>
    <dsp:sp modelId="{72DA0B0E-2BD6-4127-B0B3-A66455206AC3}">
      <dsp:nvSpPr>
        <dsp:cNvPr id="0" name=""/>
        <dsp:cNvSpPr/>
      </dsp:nvSpPr>
      <dsp:spPr>
        <a:xfrm>
          <a:off x="0" y="3707048"/>
          <a:ext cx="4793456" cy="5122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44E3C-C6A4-42A0-BDC8-76C4A8910AF8}">
      <dsp:nvSpPr>
        <dsp:cNvPr id="0" name=""/>
        <dsp:cNvSpPr/>
      </dsp:nvSpPr>
      <dsp:spPr>
        <a:xfrm>
          <a:off x="154953" y="3822303"/>
          <a:ext cx="281734" cy="2817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88AB6B-E81B-4921-AA05-6FB75940741F}">
      <dsp:nvSpPr>
        <dsp:cNvPr id="0" name=""/>
        <dsp:cNvSpPr/>
      </dsp:nvSpPr>
      <dsp:spPr>
        <a:xfrm>
          <a:off x="591642" y="3707048"/>
          <a:ext cx="3973936" cy="441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728" tIns="46728" rIns="46728" bIns="46728" numCol="1" spcCol="1270" anchor="ctr" anchorCtr="0">
          <a:noAutofit/>
        </a:bodyPr>
        <a:lstStyle/>
        <a:p>
          <a:pPr marL="0" lvl="0" indent="0" algn="l" defTabSz="533400">
            <a:lnSpc>
              <a:spcPct val="90000"/>
            </a:lnSpc>
            <a:spcBef>
              <a:spcPct val="0"/>
            </a:spcBef>
            <a:spcAft>
              <a:spcPct val="35000"/>
            </a:spcAft>
            <a:buNone/>
          </a:pPr>
          <a:r>
            <a:rPr lang="en-US" sz="1200" b="0" i="0" kern="1200" dirty="0"/>
            <a:t>Documentation - Invoices and receipts must be retained for five years.</a:t>
          </a:r>
          <a:endParaRPr lang="en-US" sz="1200" kern="1200" dirty="0"/>
        </a:p>
      </dsp:txBody>
      <dsp:txXfrm>
        <a:off x="591642" y="3707048"/>
        <a:ext cx="3973936" cy="4415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DB554-47B7-409B-A67B-E97D43C0CA9A}">
      <dsp:nvSpPr>
        <dsp:cNvPr id="0" name=""/>
        <dsp:cNvSpPr/>
      </dsp:nvSpPr>
      <dsp:spPr>
        <a:xfrm>
          <a:off x="438806" y="1385843"/>
          <a:ext cx="1338187" cy="1338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7D03F-9604-44DF-A243-BEEB41752C22}">
      <dsp:nvSpPr>
        <dsp:cNvPr id="0" name=""/>
        <dsp:cNvSpPr/>
      </dsp:nvSpPr>
      <dsp:spPr>
        <a:xfrm>
          <a:off x="723993" y="1671031"/>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D5E127-E554-42C4-868E-497DAF564FB2}">
      <dsp:nvSpPr>
        <dsp:cNvPr id="0" name=""/>
        <dsp:cNvSpPr/>
      </dsp:nvSpPr>
      <dsp:spPr>
        <a:xfrm>
          <a:off x="11024" y="3140843"/>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dirty="0"/>
            <a:t>Contact: communitygaminggrants@gov.bc.ca</a:t>
          </a:r>
          <a:endParaRPr lang="en-US" sz="1100" kern="1200" dirty="0"/>
        </a:p>
      </dsp:txBody>
      <dsp:txXfrm>
        <a:off x="11024" y="3140843"/>
        <a:ext cx="2193750" cy="720000"/>
      </dsp:txXfrm>
    </dsp:sp>
    <dsp:sp modelId="{18C3A02E-94CD-4E02-A266-95B183CFC9EE}">
      <dsp:nvSpPr>
        <dsp:cNvPr id="0" name=""/>
        <dsp:cNvSpPr/>
      </dsp:nvSpPr>
      <dsp:spPr>
        <a:xfrm>
          <a:off x="3016462" y="1385843"/>
          <a:ext cx="1338187" cy="1338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DAB7A-3C8C-4016-B7D2-486FB802DC13}">
      <dsp:nvSpPr>
        <dsp:cNvPr id="0" name=""/>
        <dsp:cNvSpPr/>
      </dsp:nvSpPr>
      <dsp:spPr>
        <a:xfrm>
          <a:off x="3301649" y="1671031"/>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027AC-B523-4A4C-A215-090248851D45}">
      <dsp:nvSpPr>
        <dsp:cNvPr id="0" name=""/>
        <dsp:cNvSpPr/>
      </dsp:nvSpPr>
      <dsp:spPr>
        <a:xfrm>
          <a:off x="2588681" y="3140843"/>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dirty="0"/>
            <a:t>Thank you for serving your PAC!</a:t>
          </a:r>
          <a:endParaRPr lang="en-US" sz="1100" kern="1200" dirty="0"/>
        </a:p>
      </dsp:txBody>
      <dsp:txXfrm>
        <a:off x="2588681" y="3140843"/>
        <a:ext cx="21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BCAD085-E8A6-8845-BD4E-CB4CCA059FC4}" type="datetimeFigureOut">
              <a:rPr lang="en-US" smtClean="0"/>
              <a:t>9/30/25</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pic>
        <p:nvPicPr>
          <p:cNvPr id="18" name="Picture 17" descr="A logo with colorful people in a circle&#10;&#10;AI-generated content may be incorrect.">
            <a:extLst>
              <a:ext uri="{FF2B5EF4-FFF2-40B4-BE49-F238E27FC236}">
                <a16:creationId xmlns:a16="http://schemas.microsoft.com/office/drawing/2014/main" id="{96943328-1D18-DF2D-9D65-8CEC86D85299}"/>
              </a:ext>
            </a:extLst>
          </p:cNvPr>
          <p:cNvPicPr>
            <a:picLocks noChangeAspect="1"/>
          </p:cNvPicPr>
          <p:nvPr userDrawn="1"/>
        </p:nvPicPr>
        <p:blipFill>
          <a:blip r:embed="rId3"/>
          <a:stretch>
            <a:fillRect/>
          </a:stretch>
        </p:blipFill>
        <p:spPr>
          <a:xfrm>
            <a:off x="556620" y="5433420"/>
            <a:ext cx="1248960" cy="1248960"/>
          </a:xfrm>
          <a:prstGeom prst="rect">
            <a:avLst/>
          </a:prstGeom>
        </p:spPr>
      </p:pic>
    </p:spTree>
    <p:extLst>
      <p:ext uri="{BB962C8B-B14F-4D97-AF65-F5344CB8AC3E}">
        <p14:creationId xmlns:p14="http://schemas.microsoft.com/office/powerpoint/2010/main" val="106526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9/30/25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pic>
        <p:nvPicPr>
          <p:cNvPr id="9" name="Picture 8" descr="A logo with colorful people in a circle&#10;&#10;AI-generated content may be incorrect.">
            <a:extLst>
              <a:ext uri="{FF2B5EF4-FFF2-40B4-BE49-F238E27FC236}">
                <a16:creationId xmlns:a16="http://schemas.microsoft.com/office/drawing/2014/main" id="{EFC2FB09-E5F8-D8E8-5D02-9EA2518341D1}"/>
              </a:ext>
            </a:extLst>
          </p:cNvPr>
          <p:cNvPicPr>
            <a:picLocks noChangeAspect="1"/>
          </p:cNvPicPr>
          <p:nvPr userDrawn="1"/>
        </p:nvPicPr>
        <p:blipFill>
          <a:blip r:embed="rId3"/>
          <a:stretch>
            <a:fillRect/>
          </a:stretch>
        </p:blipFill>
        <p:spPr>
          <a:xfrm>
            <a:off x="556620" y="5433420"/>
            <a:ext cx="1248960" cy="1248960"/>
          </a:xfrm>
          <a:prstGeom prst="rect">
            <a:avLst/>
          </a:prstGeom>
        </p:spPr>
      </p:pic>
    </p:spTree>
    <p:extLst>
      <p:ext uri="{BB962C8B-B14F-4D97-AF65-F5344CB8AC3E}">
        <p14:creationId xmlns:p14="http://schemas.microsoft.com/office/powerpoint/2010/main" val="154865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23420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829096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07178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CAD085-E8A6-8845-BD4E-CB4CCA059FC4}" type="datetimeFigureOut">
              <a:rPr lang="en-US" smtClean="0"/>
              <a:t>9/30/25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713228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CAD085-E8A6-8845-BD4E-CB4CCA059FC4}" type="datetimeFigureOut">
              <a:rPr lang="en-US" smtClean="0"/>
              <a:t>9/30/25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040409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038613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94633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9149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pic>
        <p:nvPicPr>
          <p:cNvPr id="9" name="Picture 8" descr="A logo with colorful people in a circle&#10;&#10;AI-generated content may be incorrect.">
            <a:extLst>
              <a:ext uri="{FF2B5EF4-FFF2-40B4-BE49-F238E27FC236}">
                <a16:creationId xmlns:a16="http://schemas.microsoft.com/office/drawing/2014/main" id="{4B46F6C9-E90C-44B8-F402-4E7AD9348AE4}"/>
              </a:ext>
            </a:extLst>
          </p:cNvPr>
          <p:cNvPicPr>
            <a:picLocks noChangeAspect="1"/>
          </p:cNvPicPr>
          <p:nvPr userDrawn="1"/>
        </p:nvPicPr>
        <p:blipFill>
          <a:blip r:embed="rId3"/>
          <a:stretch>
            <a:fillRect/>
          </a:stretch>
        </p:blipFill>
        <p:spPr>
          <a:xfrm>
            <a:off x="556620" y="5433420"/>
            <a:ext cx="1248960" cy="1248960"/>
          </a:xfrm>
          <a:prstGeom prst="rect">
            <a:avLst/>
          </a:prstGeom>
        </p:spPr>
      </p:pic>
    </p:spTree>
    <p:extLst>
      <p:ext uri="{BB962C8B-B14F-4D97-AF65-F5344CB8AC3E}">
        <p14:creationId xmlns:p14="http://schemas.microsoft.com/office/powerpoint/2010/main" val="159918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9/30/25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08739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19898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9/30/25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333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BCAD085-E8A6-8845-BD4E-CB4CCA059FC4}" type="datetimeFigureOut">
              <a:rPr lang="en-US" smtClean="0"/>
              <a:t>9/30/25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6607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9/30/25</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pic>
        <p:nvPicPr>
          <p:cNvPr id="10" name="Picture 9" descr="A logo with colorful people in a circle&#10;&#10;AI-generated content may be incorrect.">
            <a:extLst>
              <a:ext uri="{FF2B5EF4-FFF2-40B4-BE49-F238E27FC236}">
                <a16:creationId xmlns:a16="http://schemas.microsoft.com/office/drawing/2014/main" id="{D98220A4-6361-E601-D987-B556253F29D2}"/>
              </a:ext>
            </a:extLst>
          </p:cNvPr>
          <p:cNvPicPr>
            <a:picLocks noChangeAspect="1"/>
          </p:cNvPicPr>
          <p:nvPr userDrawn="1"/>
        </p:nvPicPr>
        <p:blipFill>
          <a:blip r:embed="rId3"/>
          <a:stretch>
            <a:fillRect/>
          </a:stretch>
        </p:blipFill>
        <p:spPr>
          <a:xfrm>
            <a:off x="556620" y="5433420"/>
            <a:ext cx="1248960" cy="1248960"/>
          </a:xfrm>
          <a:prstGeom prst="rect">
            <a:avLst/>
          </a:prstGeom>
        </p:spPr>
      </p:pic>
    </p:spTree>
    <p:extLst>
      <p:ext uri="{BB962C8B-B14F-4D97-AF65-F5344CB8AC3E}">
        <p14:creationId xmlns:p14="http://schemas.microsoft.com/office/powerpoint/2010/main" val="76505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9/30/25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1FF6DA9-008F-8B48-92A6-B652298478BF}" type="slidenum">
              <a:rPr lang="en-US" smtClean="0"/>
              <a:t>‹#›</a:t>
            </a:fld>
            <a:endParaRPr lang="en-US"/>
          </a:p>
        </p:txBody>
      </p:sp>
      <p:pic>
        <p:nvPicPr>
          <p:cNvPr id="9" name="Picture 8" descr="A logo with colorful people in a circle&#10;&#10;AI-generated content may be incorrect.">
            <a:extLst>
              <a:ext uri="{FF2B5EF4-FFF2-40B4-BE49-F238E27FC236}">
                <a16:creationId xmlns:a16="http://schemas.microsoft.com/office/drawing/2014/main" id="{3EA6C437-B201-7736-61EF-18E5B33A01D4}"/>
              </a:ext>
            </a:extLst>
          </p:cNvPr>
          <p:cNvPicPr>
            <a:picLocks noChangeAspect="1"/>
          </p:cNvPicPr>
          <p:nvPr userDrawn="1"/>
        </p:nvPicPr>
        <p:blipFill>
          <a:blip r:embed="rId3"/>
          <a:stretch>
            <a:fillRect/>
          </a:stretch>
        </p:blipFill>
        <p:spPr>
          <a:xfrm>
            <a:off x="556620" y="5433420"/>
            <a:ext cx="1248960" cy="1248960"/>
          </a:xfrm>
          <a:prstGeom prst="rect">
            <a:avLst/>
          </a:prstGeom>
        </p:spPr>
      </p:pic>
    </p:spTree>
    <p:extLst>
      <p:ext uri="{BB962C8B-B14F-4D97-AF65-F5344CB8AC3E}">
        <p14:creationId xmlns:p14="http://schemas.microsoft.com/office/powerpoint/2010/main" val="128972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en-US"/>
            </a:p>
          </p:txBody>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BCAD085-E8A6-8845-BD4E-CB4CCA059FC4}" type="datetimeFigureOut">
              <a:rPr lang="en-US" smtClean="0"/>
              <a:t>9/30/25</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1FF6DA9-008F-8B48-92A6-B652298478BF}" type="slidenum">
              <a:rPr lang="en-US" smtClean="0"/>
              <a:t>‹#›</a:t>
            </a:fld>
            <a:endParaRPr lang="en-US"/>
          </a:p>
        </p:txBody>
      </p:sp>
      <p:pic>
        <p:nvPicPr>
          <p:cNvPr id="8" name="Picture 7" descr="A group of people in a circle&#10;&#10;AI-generated content may be incorrect.">
            <a:extLst>
              <a:ext uri="{FF2B5EF4-FFF2-40B4-BE49-F238E27FC236}">
                <a16:creationId xmlns:a16="http://schemas.microsoft.com/office/drawing/2014/main" id="{C21AFA33-19F1-FB4E-3668-C352F81BC747}"/>
              </a:ext>
            </a:extLst>
          </p:cNvPr>
          <p:cNvPicPr>
            <a:picLocks noChangeAspect="1"/>
          </p:cNvPicPr>
          <p:nvPr userDrawn="1"/>
        </p:nvPicPr>
        <p:blipFill>
          <a:blip r:embed="rId20"/>
          <a:stretch>
            <a:fillRect/>
          </a:stretch>
        </p:blipFill>
        <p:spPr>
          <a:xfrm>
            <a:off x="565675" y="5557932"/>
            <a:ext cx="1053230" cy="1053230"/>
          </a:xfrm>
          <a:prstGeom prst="rect">
            <a:avLst/>
          </a:prstGeom>
        </p:spPr>
      </p:pic>
    </p:spTree>
    <p:extLst>
      <p:ext uri="{BB962C8B-B14F-4D97-AF65-F5344CB8AC3E}">
        <p14:creationId xmlns:p14="http://schemas.microsoft.com/office/powerpoint/2010/main" val="1840841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info@bccpac.bc.c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0"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2"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14" name="Rectangle 13">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1262378" y="1143000"/>
            <a:ext cx="6619243" cy="3389217"/>
          </a:xfrm>
        </p:spPr>
        <p:txBody>
          <a:bodyPr anchor="ctr">
            <a:normAutofit/>
          </a:bodyPr>
          <a:lstStyle/>
          <a:p>
            <a:pPr algn="ctr"/>
            <a:r>
              <a:rPr lang="en-CA" sz="5700" dirty="0">
                <a:solidFill>
                  <a:srgbClr val="FFFFFF"/>
                </a:solidFill>
              </a:rPr>
              <a:t>Gaming Grant 101</a:t>
            </a:r>
          </a:p>
        </p:txBody>
      </p:sp>
      <p:sp>
        <p:nvSpPr>
          <p:cNvPr id="3" name="Subtitle 2"/>
          <p:cNvSpPr>
            <a:spLocks noGrp="1"/>
          </p:cNvSpPr>
          <p:nvPr>
            <p:ph type="subTitle" idx="1"/>
          </p:nvPr>
        </p:nvSpPr>
        <p:spPr>
          <a:xfrm>
            <a:off x="1262378" y="5240851"/>
            <a:ext cx="6619243" cy="828932"/>
          </a:xfrm>
        </p:spPr>
        <p:txBody>
          <a:bodyPr>
            <a:normAutofit/>
          </a:bodyPr>
          <a:lstStyle/>
          <a:p>
            <a:pPr algn="ctr">
              <a:lnSpc>
                <a:spcPct val="90000"/>
              </a:lnSpc>
            </a:pPr>
            <a:r>
              <a:rPr lang="en-CA" sz="2100">
                <a:solidFill>
                  <a:schemeClr val="tx2"/>
                </a:solidFill>
              </a:rPr>
              <a:t>PAC Executive Training</a:t>
            </a:r>
          </a:p>
          <a:p>
            <a:pPr algn="ctr">
              <a:lnSpc>
                <a:spcPct val="90000"/>
              </a:lnSpc>
            </a:pPr>
            <a:r>
              <a:rPr lang="en-CA" sz="2100">
                <a:solidFill>
                  <a:schemeClr val="tx2"/>
                </a:solidFill>
              </a:rPr>
              <a:t>Contact: dpac.sd34@gmail.com</a:t>
            </a:r>
          </a:p>
        </p:txBody>
      </p:sp>
      <p:pic>
        <p:nvPicPr>
          <p:cNvPr id="6" name="Picture 5" descr="A group of people in a circle&#10;&#10;AI-generated content may be incorrect.">
            <a:extLst>
              <a:ext uri="{FF2B5EF4-FFF2-40B4-BE49-F238E27FC236}">
                <a16:creationId xmlns:a16="http://schemas.microsoft.com/office/drawing/2014/main" id="{5874B4FD-04C6-7FD3-DC26-2E5903D1F2A7}"/>
              </a:ext>
            </a:extLst>
          </p:cNvPr>
          <p:cNvPicPr>
            <a:picLocks noChangeAspect="1"/>
          </p:cNvPicPr>
          <p:nvPr/>
        </p:nvPicPr>
        <p:blipFill>
          <a:blip r:embed="rId2"/>
          <a:stretch>
            <a:fillRect/>
          </a:stretch>
        </p:blipFill>
        <p:spPr>
          <a:xfrm>
            <a:off x="92952" y="5410381"/>
            <a:ext cx="1650670" cy="1650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BB42C-C846-7D92-9AF2-E88341219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DAB47-8839-0270-46D5-51DC4CAB0EBF}"/>
              </a:ext>
            </a:extLst>
          </p:cNvPr>
          <p:cNvSpPr>
            <a:spLocks noGrp="1"/>
          </p:cNvSpPr>
          <p:nvPr>
            <p:ph type="title"/>
          </p:nvPr>
        </p:nvSpPr>
        <p:spPr/>
        <p:txBody>
          <a:bodyPr/>
          <a:lstStyle/>
          <a:p>
            <a:r>
              <a:rPr lang="en-US" dirty="0"/>
              <a:t>Eligible Expenses - DPAC</a:t>
            </a:r>
            <a:endParaRPr dirty="0"/>
          </a:p>
        </p:txBody>
      </p:sp>
      <p:sp>
        <p:nvSpPr>
          <p:cNvPr id="3" name="Content Placeholder 2">
            <a:extLst>
              <a:ext uri="{FF2B5EF4-FFF2-40B4-BE49-F238E27FC236}">
                <a16:creationId xmlns:a16="http://schemas.microsoft.com/office/drawing/2014/main" id="{5F9A54C9-295F-454B-D4B4-9FC4FD0D998A}"/>
              </a:ext>
            </a:extLst>
          </p:cNvPr>
          <p:cNvSpPr>
            <a:spLocks noGrp="1"/>
          </p:cNvSpPr>
          <p:nvPr>
            <p:ph idx="1"/>
          </p:nvPr>
        </p:nvSpPr>
        <p:spPr>
          <a:xfrm>
            <a:off x="865970" y="2372387"/>
            <a:ext cx="6345260" cy="3530600"/>
          </a:xfrm>
        </p:spPr>
        <p:txBody>
          <a:bodyPr>
            <a:normAutofit fontScale="92500" lnSpcReduction="10000"/>
          </a:bodyPr>
          <a:lstStyle/>
          <a:p>
            <a:r>
              <a:rPr lang="en-US" dirty="0"/>
              <a:t>Informational and promotional materials for parents (e.g. newsletters, websites, social media, etc.) </a:t>
            </a:r>
          </a:p>
          <a:p>
            <a:r>
              <a:rPr lang="en-US" dirty="0"/>
              <a:t>Administrative costs (e.g. meeting room rental, printing costs, presenter/guest speaker fees, etc.).</a:t>
            </a:r>
          </a:p>
          <a:p>
            <a:r>
              <a:rPr lang="en-US" dirty="0"/>
              <a:t>Parent training and workshops (e.g. </a:t>
            </a:r>
            <a:r>
              <a:rPr lang="en-US" dirty="0" err="1"/>
              <a:t>Foodsafe</a:t>
            </a:r>
            <a:r>
              <a:rPr lang="en-US" dirty="0"/>
              <a:t>, student health or wellness classes, Robert’s Rules for Boards, etc.) </a:t>
            </a:r>
          </a:p>
          <a:p>
            <a:r>
              <a:rPr lang="en-US" dirty="0"/>
              <a:t>British Columbia Confederation of Parent Advisory Councils membership fees for the DPAC only. </a:t>
            </a:r>
          </a:p>
          <a:p>
            <a:r>
              <a:rPr lang="en-US" dirty="0"/>
              <a:t>Travel for regular DPAC meetings. </a:t>
            </a:r>
          </a:p>
          <a:p>
            <a:r>
              <a:rPr lang="en-US" dirty="0"/>
              <a:t>Fees or travel/accommodation costs incurred to travel to the BCCPAC annual conference</a:t>
            </a:r>
          </a:p>
        </p:txBody>
      </p:sp>
    </p:spTree>
    <p:extLst>
      <p:ext uri="{BB962C8B-B14F-4D97-AF65-F5344CB8AC3E}">
        <p14:creationId xmlns:p14="http://schemas.microsoft.com/office/powerpoint/2010/main" val="139850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4C9BC-15B2-FB03-79AB-5D9B59217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FA29B-BE0F-7D62-FEA5-7D5745A8037B}"/>
              </a:ext>
            </a:extLst>
          </p:cNvPr>
          <p:cNvSpPr>
            <a:spLocks noGrp="1"/>
          </p:cNvSpPr>
          <p:nvPr>
            <p:ph type="title"/>
          </p:nvPr>
        </p:nvSpPr>
        <p:spPr/>
        <p:txBody>
          <a:bodyPr/>
          <a:lstStyle/>
          <a:p>
            <a:r>
              <a:rPr lang="en-US" dirty="0"/>
              <a:t>Ineligible Expenses – PAC/DPAC</a:t>
            </a:r>
            <a:endParaRPr dirty="0"/>
          </a:p>
        </p:txBody>
      </p:sp>
      <p:sp>
        <p:nvSpPr>
          <p:cNvPr id="3" name="Content Placeholder 2">
            <a:extLst>
              <a:ext uri="{FF2B5EF4-FFF2-40B4-BE49-F238E27FC236}">
                <a16:creationId xmlns:a16="http://schemas.microsoft.com/office/drawing/2014/main" id="{55DD1B08-E86E-7BF2-6814-0A12431A99E3}"/>
              </a:ext>
            </a:extLst>
          </p:cNvPr>
          <p:cNvSpPr>
            <a:spLocks noGrp="1"/>
          </p:cNvSpPr>
          <p:nvPr>
            <p:ph idx="1"/>
          </p:nvPr>
        </p:nvSpPr>
        <p:spPr>
          <a:xfrm>
            <a:off x="865970" y="2372387"/>
            <a:ext cx="6345260" cy="3530600"/>
          </a:xfrm>
        </p:spPr>
        <p:txBody>
          <a:bodyPr>
            <a:normAutofit fontScale="92500" lnSpcReduction="10000"/>
          </a:bodyPr>
          <a:lstStyle/>
          <a:p>
            <a:r>
              <a:rPr lang="en-US" dirty="0"/>
              <a:t>Curricular activities or items (e.g. instructional materials, textbooks. </a:t>
            </a:r>
          </a:p>
          <a:p>
            <a:r>
              <a:rPr lang="en-US" dirty="0"/>
              <a:t>Items used primarily in the classroom to assist in the delivery or completion of curriculum (e.g. tablets, smart boards). </a:t>
            </a:r>
          </a:p>
          <a:p>
            <a:r>
              <a:rPr lang="en-US" dirty="0"/>
              <a:t>Grant funds may not be used for any fundraising components at PAC events (e.g. the sale of goods/services to generate revenue). </a:t>
            </a:r>
          </a:p>
          <a:p>
            <a:r>
              <a:rPr lang="en-US" dirty="0"/>
              <a:t>Out-of-province travel, unless approved by the Branch. </a:t>
            </a:r>
          </a:p>
          <a:p>
            <a:r>
              <a:rPr lang="en-US" dirty="0"/>
              <a:t>Replacing/repairing school facilities that are the responsibility of the school/school district (e.g. structural repairs, water refill stations, school infrastructure).</a:t>
            </a:r>
          </a:p>
        </p:txBody>
      </p:sp>
    </p:spTree>
    <p:extLst>
      <p:ext uri="{BB962C8B-B14F-4D97-AF65-F5344CB8AC3E}">
        <p14:creationId xmlns:p14="http://schemas.microsoft.com/office/powerpoint/2010/main" val="278784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5710A-BC65-60BB-32B5-472087D68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2A2F1-12F3-0EC6-77D3-30C41752BBB7}"/>
              </a:ext>
            </a:extLst>
          </p:cNvPr>
          <p:cNvSpPr>
            <a:spLocks noGrp="1"/>
          </p:cNvSpPr>
          <p:nvPr>
            <p:ph type="title"/>
          </p:nvPr>
        </p:nvSpPr>
        <p:spPr/>
        <p:txBody>
          <a:bodyPr/>
          <a:lstStyle/>
          <a:p>
            <a:r>
              <a:rPr lang="en-US" dirty="0"/>
              <a:t>Ineligible Expenses – PAC/DPAC</a:t>
            </a:r>
            <a:endParaRPr dirty="0"/>
          </a:p>
        </p:txBody>
      </p:sp>
      <p:sp>
        <p:nvSpPr>
          <p:cNvPr id="3" name="Content Placeholder 2">
            <a:extLst>
              <a:ext uri="{FF2B5EF4-FFF2-40B4-BE49-F238E27FC236}">
                <a16:creationId xmlns:a16="http://schemas.microsoft.com/office/drawing/2014/main" id="{99EEEDFA-3FCA-E6D7-2191-1BA34BFD95BE}"/>
              </a:ext>
            </a:extLst>
          </p:cNvPr>
          <p:cNvSpPr>
            <a:spLocks noGrp="1"/>
          </p:cNvSpPr>
          <p:nvPr>
            <p:ph idx="1"/>
          </p:nvPr>
        </p:nvSpPr>
        <p:spPr>
          <a:xfrm>
            <a:off x="865970" y="2372387"/>
            <a:ext cx="6345260" cy="3530600"/>
          </a:xfrm>
        </p:spPr>
        <p:txBody>
          <a:bodyPr>
            <a:normAutofit fontScale="70000" lnSpcReduction="20000"/>
          </a:bodyPr>
          <a:lstStyle/>
          <a:p>
            <a:r>
              <a:rPr lang="en-US" dirty="0"/>
              <a:t>Items that are the responsibility of the school/school district (e.g. audio-visual equipment, digital news boards, PPE). </a:t>
            </a:r>
          </a:p>
          <a:p>
            <a:r>
              <a:rPr lang="en-US" dirty="0"/>
              <a:t>(PACs-only): Goods and services that benefit the parents (e.g. parent education, parent workshops). </a:t>
            </a:r>
          </a:p>
          <a:p>
            <a:r>
              <a:rPr lang="en-US" dirty="0"/>
              <a:t>Administrative and/or operational costs incurred to support the PAC (e.g. office supplies and equipment, accounting or insurance fees). </a:t>
            </a:r>
          </a:p>
          <a:p>
            <a:r>
              <a:rPr lang="en-US" dirty="0"/>
              <a:t>Costs related to paid staff, teachers on call, education assistants (e.g. luncheons, wages, travel, training/professional development). </a:t>
            </a:r>
          </a:p>
          <a:p>
            <a:r>
              <a:rPr lang="en-US" dirty="0"/>
              <a:t>Monetary prizes or gift cards </a:t>
            </a:r>
          </a:p>
          <a:p>
            <a:r>
              <a:rPr lang="en-US" dirty="0"/>
              <a:t>Financial assistance, monetary support, donations, or items/services purchased on behalf of other organizations or individuals </a:t>
            </a:r>
          </a:p>
          <a:p>
            <a:r>
              <a:rPr lang="en-US" dirty="0"/>
              <a:t>Past debt (i.e. previous fiscal year expenses), loans, or interest payments. </a:t>
            </a:r>
          </a:p>
          <a:p>
            <a:r>
              <a:rPr lang="en-US" dirty="0"/>
              <a:t>Scholarship and bursaries</a:t>
            </a:r>
          </a:p>
        </p:txBody>
      </p:sp>
    </p:spTree>
    <p:extLst>
      <p:ext uri="{BB962C8B-B14F-4D97-AF65-F5344CB8AC3E}">
        <p14:creationId xmlns:p14="http://schemas.microsoft.com/office/powerpoint/2010/main" val="207694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866216" y="973667"/>
            <a:ext cx="2206657" cy="4833745"/>
          </a:xfrm>
        </p:spPr>
        <p:txBody>
          <a:bodyPr>
            <a:normAutofit/>
          </a:bodyPr>
          <a:lstStyle/>
          <a:p>
            <a:r>
              <a:rPr lang="en-CA" dirty="0">
                <a:solidFill>
                  <a:srgbClr val="EBEBEB"/>
                </a:solidFill>
              </a:rPr>
              <a:t>Spending Timeline</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07C292A6-9515-FBAC-B915-C2CF71100DC3}"/>
              </a:ext>
            </a:extLst>
          </p:cNvPr>
          <p:cNvGraphicFramePr>
            <a:graphicFrameLocks noGrp="1"/>
          </p:cNvGraphicFramePr>
          <p:nvPr>
            <p:ph idx="1"/>
            <p:extLst>
              <p:ext uri="{D42A27DB-BD31-4B8C-83A1-F6EECF244321}">
                <p14:modId xmlns:p14="http://schemas.microsoft.com/office/powerpoint/2010/main" val="136031009"/>
              </p:ext>
            </p:extLst>
          </p:nvPr>
        </p:nvGraphicFramePr>
        <p:xfrm>
          <a:off x="3939089"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5DDF59BB-D01E-D230-B5A8-DAD3F405DF8B}"/>
              </a:ext>
            </a:extLst>
          </p:cNvPr>
          <p:cNvSpPr/>
          <p:nvPr/>
        </p:nvSpPr>
        <p:spPr>
          <a:xfrm>
            <a:off x="3894116" y="4295381"/>
            <a:ext cx="4793456" cy="1574006"/>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Rectangle 3" descr="Silo">
            <a:extLst>
              <a:ext uri="{FF2B5EF4-FFF2-40B4-BE49-F238E27FC236}">
                <a16:creationId xmlns:a16="http://schemas.microsoft.com/office/drawing/2014/main" id="{AD1B9BD6-5F0C-6DEB-7B64-0346502BBC18}"/>
              </a:ext>
            </a:extLst>
          </p:cNvPr>
          <p:cNvSpPr/>
          <p:nvPr/>
        </p:nvSpPr>
        <p:spPr>
          <a:xfrm>
            <a:off x="4401333" y="4762117"/>
            <a:ext cx="679470" cy="640533"/>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5A48C930-9FD4-A9E7-A19D-3144AA1A54E1}"/>
              </a:ext>
            </a:extLst>
          </p:cNvPr>
          <p:cNvSpPr txBox="1"/>
          <p:nvPr/>
        </p:nvSpPr>
        <p:spPr>
          <a:xfrm>
            <a:off x="4114800" y="296501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FDBF3B96-3A03-254F-EBD5-64810D2DAC24}"/>
              </a:ext>
            </a:extLst>
          </p:cNvPr>
          <p:cNvSpPr txBox="1"/>
          <p:nvPr/>
        </p:nvSpPr>
        <p:spPr>
          <a:xfrm>
            <a:off x="5363401" y="4389885"/>
            <a:ext cx="3146856" cy="1384995"/>
          </a:xfrm>
          <a:prstGeom prst="rect">
            <a:avLst/>
          </a:prstGeom>
          <a:noFill/>
        </p:spPr>
        <p:txBody>
          <a:bodyPr wrap="square" rtlCol="0">
            <a:spAutoFit/>
          </a:bodyPr>
          <a:lstStyle/>
          <a:p>
            <a:r>
              <a:rPr lang="en-US" sz="1400" dirty="0"/>
              <a:t>This is done by transferring funds from the Gaming Account to the General Account for previously incurred eligible expenses. You cannot pay past debt or future costs not yet incurred.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866216" y="973667"/>
            <a:ext cx="2206657" cy="4833745"/>
          </a:xfrm>
        </p:spPr>
        <p:txBody>
          <a:bodyPr>
            <a:normAutofit/>
          </a:bodyPr>
          <a:lstStyle/>
          <a:p>
            <a:r>
              <a:rPr lang="en-CA" dirty="0">
                <a:solidFill>
                  <a:srgbClr val="EBEBEB"/>
                </a:solidFill>
              </a:rPr>
              <a:t>Spending Rules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CC8CC23D-B030-917B-3542-C88997BCEFBD}"/>
              </a:ext>
            </a:extLst>
          </p:cNvPr>
          <p:cNvGraphicFramePr>
            <a:graphicFrameLocks noGrp="1"/>
          </p:cNvGraphicFramePr>
          <p:nvPr>
            <p:ph idx="1"/>
            <p:extLst>
              <p:ext uri="{D42A27DB-BD31-4B8C-83A1-F6EECF244321}">
                <p14:modId xmlns:p14="http://schemas.microsoft.com/office/powerpoint/2010/main" val="1839333904"/>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2CA4D-8175-BD3E-A0A2-E2E8CA48C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CED58C-64BF-01E1-AADD-A98E7E24E016}"/>
              </a:ext>
            </a:extLst>
          </p:cNvPr>
          <p:cNvSpPr>
            <a:spLocks noGrp="1"/>
          </p:cNvSpPr>
          <p:nvPr>
            <p:ph type="title"/>
          </p:nvPr>
        </p:nvSpPr>
        <p:spPr/>
        <p:txBody>
          <a:bodyPr/>
          <a:lstStyle/>
          <a:p>
            <a:r>
              <a:rPr lang="en-US" dirty="0"/>
              <a:t>Financial Reporting</a:t>
            </a:r>
            <a:endParaRPr dirty="0"/>
          </a:p>
        </p:txBody>
      </p:sp>
      <p:sp>
        <p:nvSpPr>
          <p:cNvPr id="3" name="Content Placeholder 2">
            <a:extLst>
              <a:ext uri="{FF2B5EF4-FFF2-40B4-BE49-F238E27FC236}">
                <a16:creationId xmlns:a16="http://schemas.microsoft.com/office/drawing/2014/main" id="{1EF16AA5-676C-C438-218A-899F9EA9B980}"/>
              </a:ext>
            </a:extLst>
          </p:cNvPr>
          <p:cNvSpPr>
            <a:spLocks noGrp="1"/>
          </p:cNvSpPr>
          <p:nvPr>
            <p:ph idx="1"/>
          </p:nvPr>
        </p:nvSpPr>
        <p:spPr/>
        <p:txBody>
          <a:bodyPr>
            <a:normAutofit fontScale="92500" lnSpcReduction="20000"/>
          </a:bodyPr>
          <a:lstStyle/>
          <a:p>
            <a:r>
              <a:rPr lang="en-US" dirty="0"/>
              <a:t>All Gaming Grant spending must be reported in the “Gaming Account Summary Report (GASR)</a:t>
            </a:r>
          </a:p>
          <a:p>
            <a:r>
              <a:rPr lang="en-US" dirty="0"/>
              <a:t>All organizations that receive Community Gaming Grants or have previously received a grant and still have money in their Gaming Account, must submit a GASR.</a:t>
            </a:r>
          </a:p>
          <a:p>
            <a:r>
              <a:rPr lang="en-US" dirty="0"/>
              <a:t>Must be submitted within 90 days of the organization’s fiscal year end (do not submit prior to FYE)</a:t>
            </a:r>
          </a:p>
          <a:p>
            <a:r>
              <a:rPr lang="en-US" dirty="0"/>
              <a:t>The GASR details: “Gaming Account” balance at beginning of fiscal year; grants received; funds disbursed; and balance at end of fiscal year.</a:t>
            </a:r>
          </a:p>
          <a:p>
            <a:r>
              <a:rPr lang="en-US" dirty="0"/>
              <a:t>GASR also requires a description of how the funding benefited the community – </a:t>
            </a:r>
            <a:r>
              <a:rPr lang="en-US" dirty="0" err="1"/>
              <a:t>ie</a:t>
            </a:r>
            <a:r>
              <a:rPr lang="en-US" dirty="0"/>
              <a:t>. students.</a:t>
            </a:r>
            <a:endParaRPr dirty="0"/>
          </a:p>
        </p:txBody>
      </p:sp>
    </p:spTree>
    <p:extLst>
      <p:ext uri="{BB962C8B-B14F-4D97-AF65-F5344CB8AC3E}">
        <p14:creationId xmlns:p14="http://schemas.microsoft.com/office/powerpoint/2010/main" val="394342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6FF7C-110E-EDFC-A4BC-696489F16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1D28-4A35-B956-5D26-123202F24F11}"/>
              </a:ext>
            </a:extLst>
          </p:cNvPr>
          <p:cNvSpPr>
            <a:spLocks noGrp="1"/>
          </p:cNvSpPr>
          <p:nvPr>
            <p:ph type="title"/>
          </p:nvPr>
        </p:nvSpPr>
        <p:spPr/>
        <p:txBody>
          <a:bodyPr/>
          <a:lstStyle/>
          <a:p>
            <a:r>
              <a:rPr lang="en-US" dirty="0"/>
              <a:t>Sample Gaming Account Summary Report</a:t>
            </a:r>
            <a:endParaRPr dirty="0"/>
          </a:p>
        </p:txBody>
      </p:sp>
      <p:pic>
        <p:nvPicPr>
          <p:cNvPr id="5" name="Content Placeholder 4">
            <a:extLst>
              <a:ext uri="{FF2B5EF4-FFF2-40B4-BE49-F238E27FC236}">
                <a16:creationId xmlns:a16="http://schemas.microsoft.com/office/drawing/2014/main" id="{B3F87BCC-E9C7-94F8-9372-F43AEF82B089}"/>
              </a:ext>
            </a:extLst>
          </p:cNvPr>
          <p:cNvPicPr>
            <a:picLocks noGrp="1" noChangeAspect="1"/>
          </p:cNvPicPr>
          <p:nvPr>
            <p:ph idx="1"/>
          </p:nvPr>
        </p:nvPicPr>
        <p:blipFill>
          <a:blip r:embed="rId2"/>
          <a:stretch>
            <a:fillRect/>
          </a:stretch>
        </p:blipFill>
        <p:spPr>
          <a:xfrm>
            <a:off x="1514588" y="2489200"/>
            <a:ext cx="2863123" cy="3530600"/>
          </a:xfrm>
          <a:prstGeom prst="rect">
            <a:avLst/>
          </a:prstGeom>
        </p:spPr>
      </p:pic>
      <p:pic>
        <p:nvPicPr>
          <p:cNvPr id="7" name="Picture 6">
            <a:extLst>
              <a:ext uri="{FF2B5EF4-FFF2-40B4-BE49-F238E27FC236}">
                <a16:creationId xmlns:a16="http://schemas.microsoft.com/office/drawing/2014/main" id="{3BCB5267-67CD-B685-F2AD-53DB565FFF64}"/>
              </a:ext>
            </a:extLst>
          </p:cNvPr>
          <p:cNvPicPr>
            <a:picLocks noChangeAspect="1"/>
          </p:cNvPicPr>
          <p:nvPr/>
        </p:nvPicPr>
        <p:blipFill>
          <a:blip r:embed="rId3"/>
          <a:stretch>
            <a:fillRect/>
          </a:stretch>
        </p:blipFill>
        <p:spPr>
          <a:xfrm>
            <a:off x="4924926" y="2489200"/>
            <a:ext cx="2785209" cy="3535582"/>
          </a:xfrm>
          <a:prstGeom prst="rect">
            <a:avLst/>
          </a:prstGeom>
        </p:spPr>
      </p:pic>
    </p:spTree>
    <p:extLst>
      <p:ext uri="{BB962C8B-B14F-4D97-AF65-F5344CB8AC3E}">
        <p14:creationId xmlns:p14="http://schemas.microsoft.com/office/powerpoint/2010/main" val="3408875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EEA47-1F86-DD5F-1DBD-3AA7EDBF0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7A6E2-3424-4B61-5F15-3B4B33D14709}"/>
              </a:ext>
            </a:extLst>
          </p:cNvPr>
          <p:cNvSpPr>
            <a:spLocks noGrp="1"/>
          </p:cNvSpPr>
          <p:nvPr>
            <p:ph type="title"/>
          </p:nvPr>
        </p:nvSpPr>
        <p:spPr/>
        <p:txBody>
          <a:bodyPr/>
          <a:lstStyle/>
          <a:p>
            <a:r>
              <a:rPr lang="en-US" dirty="0"/>
              <a:t>Sample Gaming Account Summary Report</a:t>
            </a:r>
            <a:endParaRPr dirty="0"/>
          </a:p>
        </p:txBody>
      </p:sp>
      <p:pic>
        <p:nvPicPr>
          <p:cNvPr id="8" name="Content Placeholder 7">
            <a:extLst>
              <a:ext uri="{FF2B5EF4-FFF2-40B4-BE49-F238E27FC236}">
                <a16:creationId xmlns:a16="http://schemas.microsoft.com/office/drawing/2014/main" id="{624B4D31-B4B6-30BA-B12F-D061EB465CFA}"/>
              </a:ext>
            </a:extLst>
          </p:cNvPr>
          <p:cNvPicPr>
            <a:picLocks noGrp="1" noChangeAspect="1"/>
          </p:cNvPicPr>
          <p:nvPr>
            <p:ph idx="1"/>
          </p:nvPr>
        </p:nvPicPr>
        <p:blipFill>
          <a:blip r:embed="rId2"/>
          <a:stretch>
            <a:fillRect/>
          </a:stretch>
        </p:blipFill>
        <p:spPr>
          <a:xfrm>
            <a:off x="1610394" y="2312737"/>
            <a:ext cx="2719637" cy="3530600"/>
          </a:xfrm>
          <a:prstGeom prst="rect">
            <a:avLst/>
          </a:prstGeom>
        </p:spPr>
      </p:pic>
      <p:pic>
        <p:nvPicPr>
          <p:cNvPr id="10" name="Picture 9">
            <a:extLst>
              <a:ext uri="{FF2B5EF4-FFF2-40B4-BE49-F238E27FC236}">
                <a16:creationId xmlns:a16="http://schemas.microsoft.com/office/drawing/2014/main" id="{E78482C5-99AD-17F5-40E2-E3BF2C9AEF49}"/>
              </a:ext>
            </a:extLst>
          </p:cNvPr>
          <p:cNvPicPr>
            <a:picLocks noChangeAspect="1"/>
          </p:cNvPicPr>
          <p:nvPr/>
        </p:nvPicPr>
        <p:blipFill>
          <a:blip r:embed="rId3"/>
          <a:stretch>
            <a:fillRect/>
          </a:stretch>
        </p:blipFill>
        <p:spPr>
          <a:xfrm>
            <a:off x="4813971" y="2312737"/>
            <a:ext cx="3550273" cy="3530600"/>
          </a:xfrm>
          <a:prstGeom prst="rect">
            <a:avLst/>
          </a:prstGeom>
        </p:spPr>
      </p:pic>
    </p:spTree>
    <p:extLst>
      <p:ext uri="{BB962C8B-B14F-4D97-AF65-F5344CB8AC3E}">
        <p14:creationId xmlns:p14="http://schemas.microsoft.com/office/powerpoint/2010/main" val="43789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E9694-BE68-05FA-A57E-B114A9564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21FD6-9288-8A1E-75C0-F78C12F50AD8}"/>
              </a:ext>
            </a:extLst>
          </p:cNvPr>
          <p:cNvSpPr>
            <a:spLocks noGrp="1"/>
          </p:cNvSpPr>
          <p:nvPr>
            <p:ph type="title"/>
          </p:nvPr>
        </p:nvSpPr>
        <p:spPr/>
        <p:txBody>
          <a:bodyPr/>
          <a:lstStyle/>
          <a:p>
            <a:pPr fontAlgn="base">
              <a:spcAft>
                <a:spcPct val="0"/>
              </a:spcAft>
            </a:pPr>
            <a:r>
              <a:rPr lang="en-CA" dirty="0"/>
              <a:t>Capital Project Grant</a:t>
            </a:r>
            <a:endParaRPr lang="en-US" dirty="0"/>
          </a:p>
        </p:txBody>
      </p:sp>
      <p:sp>
        <p:nvSpPr>
          <p:cNvPr id="3" name="Content Placeholder 2">
            <a:extLst>
              <a:ext uri="{FF2B5EF4-FFF2-40B4-BE49-F238E27FC236}">
                <a16:creationId xmlns:a16="http://schemas.microsoft.com/office/drawing/2014/main" id="{9552F2B4-7167-C5C1-29E9-1B423B23CB80}"/>
              </a:ext>
            </a:extLst>
          </p:cNvPr>
          <p:cNvSpPr>
            <a:spLocks noGrp="1"/>
          </p:cNvSpPr>
          <p:nvPr>
            <p:ph idx="1"/>
          </p:nvPr>
        </p:nvSpPr>
        <p:spPr>
          <a:xfrm>
            <a:off x="1794824" y="2400302"/>
            <a:ext cx="6345260" cy="3530600"/>
          </a:xfrm>
        </p:spPr>
        <p:txBody>
          <a:bodyPr>
            <a:normAutofit fontScale="25000" lnSpcReduction="20000"/>
          </a:bodyPr>
          <a:lstStyle/>
          <a:p>
            <a:pPr>
              <a:spcBef>
                <a:spcPts val="1200"/>
              </a:spcBef>
              <a:spcAft>
                <a:spcPts val="1200"/>
              </a:spcAft>
            </a:pPr>
            <a:r>
              <a:rPr lang="en-US" sz="4800" dirty="0">
                <a:solidFill>
                  <a:schemeClr val="tx1"/>
                </a:solidFill>
              </a:rPr>
              <a:t>Capital projects with a total cost between $20,000 - $1,250,000 </a:t>
            </a:r>
          </a:p>
          <a:p>
            <a:pPr>
              <a:spcBef>
                <a:spcPts val="1200"/>
              </a:spcBef>
              <a:spcAft>
                <a:spcPts val="1200"/>
              </a:spcAft>
            </a:pPr>
            <a:r>
              <a:rPr lang="en-US" sz="4800" dirty="0">
                <a:solidFill>
                  <a:schemeClr val="tx1"/>
                </a:solidFill>
              </a:rPr>
              <a:t>Between 20% and 50% of the total cost of a project may be funded Grants up to $250,000 (max) </a:t>
            </a:r>
          </a:p>
          <a:p>
            <a:pPr>
              <a:spcBef>
                <a:spcPts val="1200"/>
              </a:spcBef>
              <a:spcAft>
                <a:spcPts val="1200"/>
              </a:spcAft>
            </a:pPr>
            <a:r>
              <a:rPr lang="en-US" sz="4800" dirty="0">
                <a:solidFill>
                  <a:schemeClr val="tx1"/>
                </a:solidFill>
              </a:rPr>
              <a:t>Matching funds are required</a:t>
            </a:r>
          </a:p>
          <a:p>
            <a:pPr>
              <a:spcBef>
                <a:spcPts val="1200"/>
              </a:spcBef>
              <a:spcAft>
                <a:spcPts val="1200"/>
              </a:spcAft>
            </a:pPr>
            <a:r>
              <a:rPr lang="en-US" sz="4800" dirty="0">
                <a:solidFill>
                  <a:schemeClr val="tx1"/>
                </a:solidFill>
              </a:rPr>
              <a:t>$5M Annual Funding</a:t>
            </a:r>
          </a:p>
          <a:p>
            <a:pPr>
              <a:spcBef>
                <a:spcPts val="1200"/>
              </a:spcBef>
              <a:spcAft>
                <a:spcPts val="1200"/>
              </a:spcAft>
            </a:pPr>
            <a:r>
              <a:rPr lang="en-US" sz="4800" dirty="0">
                <a:solidFill>
                  <a:schemeClr val="tx1"/>
                </a:solidFill>
              </a:rPr>
              <a:t>Competitive Process</a:t>
            </a:r>
          </a:p>
          <a:p>
            <a:pPr>
              <a:spcBef>
                <a:spcPts val="1200"/>
              </a:spcBef>
              <a:spcAft>
                <a:spcPts val="1200"/>
              </a:spcAft>
            </a:pPr>
            <a:r>
              <a:rPr lang="en-US" sz="4800" dirty="0">
                <a:solidFill>
                  <a:schemeClr val="tx1"/>
                </a:solidFill>
              </a:rPr>
              <a:t>Application intake period June – August </a:t>
            </a:r>
          </a:p>
          <a:p>
            <a:pPr>
              <a:spcBef>
                <a:spcPts val="1200"/>
              </a:spcBef>
              <a:spcAft>
                <a:spcPts val="1200"/>
              </a:spcAft>
            </a:pPr>
            <a:r>
              <a:rPr lang="en-US" sz="4800" dirty="0">
                <a:solidFill>
                  <a:schemeClr val="tx1"/>
                </a:solidFill>
              </a:rPr>
              <a:t>Notifications: December 31</a:t>
            </a:r>
          </a:p>
          <a:p>
            <a:pPr>
              <a:spcBef>
                <a:spcPts val="1200"/>
              </a:spcBef>
              <a:spcAft>
                <a:spcPts val="1200"/>
              </a:spcAft>
            </a:pPr>
            <a:r>
              <a:rPr lang="en-US" sz="4800" dirty="0">
                <a:solidFill>
                  <a:schemeClr val="tx1"/>
                </a:solidFill>
              </a:rPr>
              <a:t>One application per year, only one grant per project </a:t>
            </a:r>
          </a:p>
          <a:p>
            <a:pPr>
              <a:spcBef>
                <a:spcPts val="1200"/>
              </a:spcBef>
              <a:spcAft>
                <a:spcPts val="1200"/>
              </a:spcAft>
            </a:pPr>
            <a:r>
              <a:rPr lang="en-US" sz="4800" dirty="0">
                <a:solidFill>
                  <a:schemeClr val="tx1"/>
                </a:solidFill>
              </a:rPr>
              <a:t>You can still apply for your Community Gaming Grant </a:t>
            </a:r>
          </a:p>
          <a:p>
            <a:pPr>
              <a:spcBef>
                <a:spcPts val="1200"/>
              </a:spcBef>
              <a:spcAft>
                <a:spcPts val="1200"/>
              </a:spcAft>
            </a:pPr>
            <a:endParaRPr lang="en-US" sz="4800" dirty="0">
              <a:solidFill>
                <a:schemeClr val="tx1"/>
              </a:solidFill>
            </a:endParaRPr>
          </a:p>
          <a:p>
            <a:pPr marL="402336" lvl="1" indent="0">
              <a:lnSpc>
                <a:spcPct val="120000"/>
              </a:lnSpc>
              <a:spcBef>
                <a:spcPts val="0"/>
              </a:spcBef>
              <a:buNone/>
            </a:pPr>
            <a:endParaRPr lang="en-CA" sz="2100" dirty="0">
              <a:solidFill>
                <a:schemeClr val="tx1"/>
              </a:solidFill>
            </a:endParaRPr>
          </a:p>
          <a:p>
            <a:pPr marL="402336" lvl="1" indent="0">
              <a:lnSpc>
                <a:spcPct val="120000"/>
              </a:lnSpc>
              <a:spcBef>
                <a:spcPts val="0"/>
              </a:spcBef>
              <a:buNone/>
            </a:pPr>
            <a:endParaRPr lang="en-CA" sz="2100" dirty="0">
              <a:solidFill>
                <a:schemeClr val="tx1"/>
              </a:solidFill>
            </a:endParaRPr>
          </a:p>
          <a:p>
            <a:pPr>
              <a:spcBef>
                <a:spcPts val="1200"/>
              </a:spcBef>
              <a:spcAft>
                <a:spcPts val="1200"/>
              </a:spcAft>
            </a:pPr>
            <a:endParaRPr lang="en-CA" dirty="0">
              <a:solidFill>
                <a:schemeClr val="tx1"/>
              </a:solidFill>
            </a:endParaRPr>
          </a:p>
        </p:txBody>
      </p:sp>
    </p:spTree>
    <p:extLst>
      <p:ext uri="{BB962C8B-B14F-4D97-AF65-F5344CB8AC3E}">
        <p14:creationId xmlns:p14="http://schemas.microsoft.com/office/powerpoint/2010/main" val="335912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3D7B7-A318-314F-4117-8E32BEA61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008D4-E3B9-F51B-2FAF-C948E68918CE}"/>
              </a:ext>
            </a:extLst>
          </p:cNvPr>
          <p:cNvSpPr>
            <a:spLocks noGrp="1"/>
          </p:cNvSpPr>
          <p:nvPr>
            <p:ph type="title"/>
          </p:nvPr>
        </p:nvSpPr>
        <p:spPr/>
        <p:txBody>
          <a:bodyPr/>
          <a:lstStyle/>
          <a:p>
            <a:pPr fontAlgn="base">
              <a:spcAft>
                <a:spcPct val="0"/>
              </a:spcAft>
            </a:pPr>
            <a:r>
              <a:rPr lang="en-CA" dirty="0"/>
              <a:t>Project Eligibility</a:t>
            </a:r>
            <a:endParaRPr lang="en-US" dirty="0"/>
          </a:p>
        </p:txBody>
      </p:sp>
      <p:sp>
        <p:nvSpPr>
          <p:cNvPr id="3" name="Content Placeholder 2">
            <a:extLst>
              <a:ext uri="{FF2B5EF4-FFF2-40B4-BE49-F238E27FC236}">
                <a16:creationId xmlns:a16="http://schemas.microsoft.com/office/drawing/2014/main" id="{9AB3A9DC-046F-7EA2-7BFB-9B5EB30EA081}"/>
              </a:ext>
            </a:extLst>
          </p:cNvPr>
          <p:cNvSpPr>
            <a:spLocks noGrp="1"/>
          </p:cNvSpPr>
          <p:nvPr>
            <p:ph idx="1"/>
          </p:nvPr>
        </p:nvSpPr>
        <p:spPr>
          <a:xfrm>
            <a:off x="1794824" y="2400302"/>
            <a:ext cx="6345260" cy="3530600"/>
          </a:xfrm>
        </p:spPr>
        <p:txBody>
          <a:bodyPr>
            <a:normAutofit fontScale="25000" lnSpcReduction="20000"/>
          </a:bodyPr>
          <a:lstStyle/>
          <a:p>
            <a:pPr>
              <a:spcBef>
                <a:spcPts val="1200"/>
              </a:spcBef>
              <a:spcAft>
                <a:spcPts val="1200"/>
              </a:spcAft>
            </a:pPr>
            <a:r>
              <a:rPr lang="en-US" sz="5600" b="1" dirty="0">
                <a:solidFill>
                  <a:schemeClr val="tx1"/>
                </a:solidFill>
              </a:rPr>
              <a:t>Facilities– </a:t>
            </a:r>
            <a:r>
              <a:rPr lang="en-US" sz="5600" dirty="0">
                <a:solidFill>
                  <a:schemeClr val="tx1"/>
                </a:solidFill>
              </a:rPr>
              <a:t>construction of new facilities; renovation or maintenance of existing facilities Purchase new/used buildings, community or childcare facility, recovery house, interior or exterior renovation (kitchen/bathroom/flooring/roof); HVAC system, elevators, tennis bubbles, lighting, curling club refrigeration.</a:t>
            </a:r>
          </a:p>
          <a:p>
            <a:pPr>
              <a:spcBef>
                <a:spcPts val="1200"/>
              </a:spcBef>
              <a:spcAft>
                <a:spcPts val="1200"/>
              </a:spcAft>
            </a:pPr>
            <a:r>
              <a:rPr lang="en-US" sz="5600" b="1" dirty="0">
                <a:solidFill>
                  <a:schemeClr val="tx1"/>
                </a:solidFill>
              </a:rPr>
              <a:t>Community Infrastructure– </a:t>
            </a:r>
            <a:r>
              <a:rPr lang="en-US" sz="5600" dirty="0">
                <a:solidFill>
                  <a:schemeClr val="tx1"/>
                </a:solidFill>
              </a:rPr>
              <a:t>development of public amenities that improve B.C. residents’ quality of life Playgrounds, outdoor structures, community space, skate park, hiking/walking trails, public wharf, ecosystem restoration.</a:t>
            </a:r>
          </a:p>
          <a:p>
            <a:pPr>
              <a:spcBef>
                <a:spcPts val="1200"/>
              </a:spcBef>
              <a:spcAft>
                <a:spcPts val="1200"/>
              </a:spcAft>
            </a:pPr>
            <a:r>
              <a:rPr lang="en-US" sz="5600" b="1" dirty="0">
                <a:solidFill>
                  <a:schemeClr val="tx1"/>
                </a:solidFill>
              </a:rPr>
              <a:t>Acquisitions– </a:t>
            </a:r>
            <a:r>
              <a:rPr lang="en-US" sz="5600" dirty="0">
                <a:solidFill>
                  <a:schemeClr val="tx1"/>
                </a:solidFill>
              </a:rPr>
              <a:t>purchase of fixed capital assets for long-term ownership and use by the applicant organization Vehicles, buses/vans, computer systems, office or technical equipment, audio/visual equipment, sports equipment, boats.</a:t>
            </a:r>
            <a:endParaRPr lang="en-CA" sz="5600" dirty="0">
              <a:solidFill>
                <a:schemeClr val="tx1"/>
              </a:solidFill>
            </a:endParaRPr>
          </a:p>
          <a:p>
            <a:pPr>
              <a:spcBef>
                <a:spcPts val="1200"/>
              </a:spcBef>
              <a:spcAft>
                <a:spcPts val="1200"/>
              </a:spcAft>
            </a:pPr>
            <a:endParaRPr lang="en-CA" dirty="0">
              <a:solidFill>
                <a:schemeClr val="tx1"/>
              </a:solidFill>
            </a:endParaRPr>
          </a:p>
        </p:txBody>
      </p:sp>
    </p:spTree>
    <p:extLst>
      <p:ext uri="{BB962C8B-B14F-4D97-AF65-F5344CB8AC3E}">
        <p14:creationId xmlns:p14="http://schemas.microsoft.com/office/powerpoint/2010/main" val="269517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308B19-414A-9EE3-EF75-094A7911375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4E86DCF-4491-DFB0-BA17-408FE047C1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1403FD24-A18B-A888-3EBF-4503AAEC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E72E14E1-4B5C-A199-C5F1-6CC03DDDDC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6E57395A-5F24-B348-B58E-6B145D34D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3063B897-2BD4-2125-D074-544E46C6A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660C59D3-DE00-00A9-55EE-9C6DCE2B9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a:extLst>
                <a:ext uri="{FF2B5EF4-FFF2-40B4-BE49-F238E27FC236}">
                  <a16:creationId xmlns:a16="http://schemas.microsoft.com/office/drawing/2014/main" id="{C2769CF3-E55F-91BE-6D78-2D0F29556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3950112B-DFD7-40A3-9D8F-8089606D48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07503F9B-52D7-A436-2799-66AFA28BDA50}"/>
              </a:ext>
            </a:extLst>
          </p:cNvPr>
          <p:cNvSpPr>
            <a:spLocks noGrp="1"/>
          </p:cNvSpPr>
          <p:nvPr>
            <p:ph type="title"/>
          </p:nvPr>
        </p:nvSpPr>
        <p:spPr>
          <a:xfrm>
            <a:off x="866216" y="973667"/>
            <a:ext cx="2206657" cy="4833745"/>
          </a:xfrm>
        </p:spPr>
        <p:txBody>
          <a:bodyPr>
            <a:normAutofit/>
          </a:bodyPr>
          <a:lstStyle/>
          <a:p>
            <a:r>
              <a:rPr lang="en-CA" dirty="0">
                <a:solidFill>
                  <a:srgbClr val="EBEBEB"/>
                </a:solidFill>
              </a:rPr>
              <a:t>Gaming Grant Purpose </a:t>
            </a:r>
          </a:p>
        </p:txBody>
      </p:sp>
      <p:sp>
        <p:nvSpPr>
          <p:cNvPr id="18" name="Rectangle 17">
            <a:extLst>
              <a:ext uri="{FF2B5EF4-FFF2-40B4-BE49-F238E27FC236}">
                <a16:creationId xmlns:a16="http://schemas.microsoft.com/office/drawing/2014/main" id="{5BAA53C9-ADDF-491F-7F64-71EF2E420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06FE04B-C42C-D2F8-906A-EED59C922AEB}"/>
              </a:ext>
            </a:extLst>
          </p:cNvPr>
          <p:cNvGraphicFramePr>
            <a:graphicFrameLocks noGrp="1"/>
          </p:cNvGraphicFramePr>
          <p:nvPr>
            <p:ph idx="1"/>
            <p:extLst>
              <p:ext uri="{D42A27DB-BD31-4B8C-83A1-F6EECF244321}">
                <p14:modId xmlns:p14="http://schemas.microsoft.com/office/powerpoint/2010/main" val="268338915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670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C4C1-58FB-1403-EC64-A60ABFEE8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8AFB7-5B26-E356-1981-54A70376D87C}"/>
              </a:ext>
            </a:extLst>
          </p:cNvPr>
          <p:cNvSpPr>
            <a:spLocks noGrp="1"/>
          </p:cNvSpPr>
          <p:nvPr>
            <p:ph type="title"/>
          </p:nvPr>
        </p:nvSpPr>
        <p:spPr/>
        <p:txBody>
          <a:bodyPr/>
          <a:lstStyle/>
          <a:p>
            <a:pPr fontAlgn="base">
              <a:spcAft>
                <a:spcPct val="0"/>
              </a:spcAft>
            </a:pPr>
            <a:r>
              <a:rPr lang="en-CA" dirty="0"/>
              <a:t>Competitive Scoring Process</a:t>
            </a:r>
            <a:endParaRPr lang="en-US" dirty="0"/>
          </a:p>
        </p:txBody>
      </p:sp>
      <p:sp>
        <p:nvSpPr>
          <p:cNvPr id="3" name="Content Placeholder 2">
            <a:extLst>
              <a:ext uri="{FF2B5EF4-FFF2-40B4-BE49-F238E27FC236}">
                <a16:creationId xmlns:a16="http://schemas.microsoft.com/office/drawing/2014/main" id="{8FD24CEB-732D-2542-AB05-C8C33D9D6C09}"/>
              </a:ext>
            </a:extLst>
          </p:cNvPr>
          <p:cNvSpPr>
            <a:spLocks noGrp="1"/>
          </p:cNvSpPr>
          <p:nvPr>
            <p:ph idx="1"/>
          </p:nvPr>
        </p:nvSpPr>
        <p:spPr>
          <a:xfrm>
            <a:off x="1794824" y="2400302"/>
            <a:ext cx="6345260" cy="3530600"/>
          </a:xfrm>
        </p:spPr>
        <p:txBody>
          <a:bodyPr>
            <a:normAutofit/>
          </a:bodyPr>
          <a:lstStyle/>
          <a:p>
            <a:pPr>
              <a:spcBef>
                <a:spcPts val="1200"/>
              </a:spcBef>
              <a:spcAft>
                <a:spcPts val="1200"/>
              </a:spcAft>
            </a:pPr>
            <a:r>
              <a:rPr lang="en-CA" dirty="0">
                <a:solidFill>
                  <a:schemeClr val="tx1"/>
                </a:solidFill>
              </a:rPr>
              <a:t>Community benefit (20%)</a:t>
            </a:r>
          </a:p>
          <a:p>
            <a:pPr>
              <a:spcBef>
                <a:spcPts val="1200"/>
              </a:spcBef>
              <a:spcAft>
                <a:spcPts val="1200"/>
              </a:spcAft>
            </a:pPr>
            <a:r>
              <a:rPr lang="en-CA" dirty="0">
                <a:solidFill>
                  <a:schemeClr val="tx1"/>
                </a:solidFill>
              </a:rPr>
              <a:t>Inclusiveness and accessibility (5%)</a:t>
            </a:r>
          </a:p>
          <a:p>
            <a:pPr>
              <a:spcBef>
                <a:spcPts val="1200"/>
              </a:spcBef>
              <a:spcAft>
                <a:spcPts val="1200"/>
              </a:spcAft>
            </a:pPr>
            <a:r>
              <a:rPr lang="en-CA" dirty="0">
                <a:solidFill>
                  <a:schemeClr val="tx1"/>
                </a:solidFill>
              </a:rPr>
              <a:t>Project Feasibility (25%)</a:t>
            </a:r>
          </a:p>
          <a:p>
            <a:pPr>
              <a:spcBef>
                <a:spcPts val="1200"/>
              </a:spcBef>
              <a:spcAft>
                <a:spcPts val="1200"/>
              </a:spcAft>
            </a:pPr>
            <a:r>
              <a:rPr lang="en-CA" dirty="0">
                <a:solidFill>
                  <a:schemeClr val="tx1"/>
                </a:solidFill>
              </a:rPr>
              <a:t>Financial Considerations (45%)</a:t>
            </a:r>
          </a:p>
          <a:p>
            <a:pPr>
              <a:spcBef>
                <a:spcPts val="1200"/>
              </a:spcBef>
              <a:spcAft>
                <a:spcPts val="1200"/>
              </a:spcAft>
            </a:pPr>
            <a:r>
              <a:rPr lang="en-CA" dirty="0">
                <a:solidFill>
                  <a:schemeClr val="tx1"/>
                </a:solidFill>
              </a:rPr>
              <a:t>Financial Considerations (45%)</a:t>
            </a:r>
          </a:p>
        </p:txBody>
      </p:sp>
    </p:spTree>
    <p:extLst>
      <p:ext uri="{BB962C8B-B14F-4D97-AF65-F5344CB8AC3E}">
        <p14:creationId xmlns:p14="http://schemas.microsoft.com/office/powerpoint/2010/main" val="248003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D4B7E-23D9-36FF-9687-3EF33DB2E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99732-5962-CC8B-256D-088B3027CCFD}"/>
              </a:ext>
            </a:extLst>
          </p:cNvPr>
          <p:cNvSpPr>
            <a:spLocks noGrp="1"/>
          </p:cNvSpPr>
          <p:nvPr>
            <p:ph type="title"/>
          </p:nvPr>
        </p:nvSpPr>
        <p:spPr/>
        <p:txBody>
          <a:bodyPr/>
          <a:lstStyle/>
          <a:p>
            <a:pPr fontAlgn="base">
              <a:spcAft>
                <a:spcPct val="0"/>
              </a:spcAft>
            </a:pPr>
            <a:r>
              <a:rPr lang="en-CA" dirty="0"/>
              <a:t>Gaming Licences </a:t>
            </a:r>
            <a:endParaRPr lang="en-US" dirty="0"/>
          </a:p>
        </p:txBody>
      </p:sp>
      <p:sp>
        <p:nvSpPr>
          <p:cNvPr id="3" name="Content Placeholder 2">
            <a:extLst>
              <a:ext uri="{FF2B5EF4-FFF2-40B4-BE49-F238E27FC236}">
                <a16:creationId xmlns:a16="http://schemas.microsoft.com/office/drawing/2014/main" id="{4FDBE475-691E-6719-CD60-CDFBFC4C20F6}"/>
              </a:ext>
            </a:extLst>
          </p:cNvPr>
          <p:cNvSpPr>
            <a:spLocks noGrp="1"/>
          </p:cNvSpPr>
          <p:nvPr>
            <p:ph idx="1"/>
          </p:nvPr>
        </p:nvSpPr>
        <p:spPr>
          <a:xfrm>
            <a:off x="1514087" y="2400302"/>
            <a:ext cx="6345260" cy="3530600"/>
          </a:xfrm>
        </p:spPr>
        <p:txBody>
          <a:bodyPr>
            <a:normAutofit fontScale="25000" lnSpcReduction="20000"/>
          </a:bodyPr>
          <a:lstStyle/>
          <a:p>
            <a:pPr>
              <a:spcBef>
                <a:spcPts val="1200"/>
              </a:spcBef>
              <a:spcAft>
                <a:spcPts val="1200"/>
              </a:spcAft>
            </a:pPr>
            <a:r>
              <a:rPr lang="en-CA" sz="4800" dirty="0">
                <a:solidFill>
                  <a:schemeClr val="tx1"/>
                </a:solidFill>
              </a:rPr>
              <a:t>All gambling events in BC require a licence – A, B, C or D</a:t>
            </a:r>
          </a:p>
          <a:p>
            <a:pPr>
              <a:spcBef>
                <a:spcPts val="1200"/>
              </a:spcBef>
              <a:spcAft>
                <a:spcPts val="1200"/>
              </a:spcAft>
            </a:pPr>
            <a:r>
              <a:rPr lang="en-CA" sz="4800" dirty="0">
                <a:solidFill>
                  <a:schemeClr val="tx1"/>
                </a:solidFill>
              </a:rPr>
              <a:t>Licences must be applied for and approved before the start of the event. All applications must be filed online. Class A and C require a minimum 10 week processing time. Class B and D require a minimum 10 day processing time</a:t>
            </a:r>
          </a:p>
          <a:p>
            <a:pPr>
              <a:spcBef>
                <a:spcPts val="1200"/>
              </a:spcBef>
              <a:spcAft>
                <a:spcPts val="1200"/>
              </a:spcAft>
            </a:pPr>
            <a:r>
              <a:rPr lang="en-CA" sz="4800" dirty="0">
                <a:solidFill>
                  <a:schemeClr val="tx1"/>
                </a:solidFill>
              </a:rPr>
              <a:t>Type of licence applied for depends on the event and the maximum amount of money to be raised</a:t>
            </a:r>
          </a:p>
          <a:p>
            <a:pPr>
              <a:spcBef>
                <a:spcPts val="1200"/>
              </a:spcBef>
              <a:spcAft>
                <a:spcPts val="1200"/>
              </a:spcAft>
            </a:pPr>
            <a:r>
              <a:rPr lang="en-CA" sz="4800" dirty="0">
                <a:solidFill>
                  <a:schemeClr val="tx1"/>
                </a:solidFill>
              </a:rPr>
              <a:t>Each event requires a separate licence </a:t>
            </a:r>
          </a:p>
          <a:p>
            <a:pPr>
              <a:spcBef>
                <a:spcPts val="1200"/>
              </a:spcBef>
              <a:spcAft>
                <a:spcPts val="1200"/>
              </a:spcAft>
            </a:pPr>
            <a:r>
              <a:rPr lang="en-CA" sz="4800" dirty="0">
                <a:solidFill>
                  <a:schemeClr val="tx1"/>
                </a:solidFill>
              </a:rPr>
              <a:t>Each licence requires a Gaming Event Revenue Report to be filed at the completion of the event. Report is due 90 days after expiry of licence</a:t>
            </a:r>
          </a:p>
          <a:p>
            <a:pPr>
              <a:spcBef>
                <a:spcPts val="1200"/>
              </a:spcBef>
              <a:spcAft>
                <a:spcPts val="1200"/>
              </a:spcAft>
            </a:pPr>
            <a:r>
              <a:rPr lang="en-CA" sz="4800" dirty="0">
                <a:solidFill>
                  <a:schemeClr val="tx1"/>
                </a:solidFill>
              </a:rPr>
              <a:t>All gaming proceeds must be deposited into the gaming account</a:t>
            </a:r>
          </a:p>
          <a:p>
            <a:pPr>
              <a:spcBef>
                <a:spcPts val="1200"/>
              </a:spcBef>
              <a:spcAft>
                <a:spcPts val="1200"/>
              </a:spcAft>
            </a:pPr>
            <a:r>
              <a:rPr lang="en-CA" sz="4800" dirty="0">
                <a:solidFill>
                  <a:schemeClr val="tx1"/>
                </a:solidFill>
              </a:rPr>
              <a:t>Running a gambling event without the required licence will run you the risk of losing your gaming funds </a:t>
            </a:r>
          </a:p>
          <a:p>
            <a:pPr>
              <a:spcBef>
                <a:spcPts val="1200"/>
              </a:spcBef>
              <a:spcAft>
                <a:spcPts val="1200"/>
              </a:spcAft>
            </a:pPr>
            <a:endParaRPr lang="en-CA" sz="1400" dirty="0">
              <a:solidFill>
                <a:schemeClr val="tx1"/>
              </a:solidFill>
            </a:endParaRPr>
          </a:p>
          <a:p>
            <a:pPr marL="402336" lvl="1" indent="0">
              <a:lnSpc>
                <a:spcPct val="120000"/>
              </a:lnSpc>
              <a:spcBef>
                <a:spcPts val="0"/>
              </a:spcBef>
              <a:buNone/>
            </a:pPr>
            <a:endParaRPr lang="en-CA" sz="2100" dirty="0">
              <a:solidFill>
                <a:schemeClr val="tx1"/>
              </a:solidFill>
            </a:endParaRPr>
          </a:p>
          <a:p>
            <a:pPr marL="402336" lvl="1" indent="0">
              <a:lnSpc>
                <a:spcPct val="120000"/>
              </a:lnSpc>
              <a:spcBef>
                <a:spcPts val="0"/>
              </a:spcBef>
              <a:buNone/>
            </a:pPr>
            <a:endParaRPr lang="en-CA" sz="2100" dirty="0">
              <a:solidFill>
                <a:schemeClr val="tx1"/>
              </a:solidFill>
            </a:endParaRPr>
          </a:p>
          <a:p>
            <a:pPr>
              <a:spcBef>
                <a:spcPts val="1200"/>
              </a:spcBef>
              <a:spcAft>
                <a:spcPts val="1200"/>
              </a:spcAft>
            </a:pPr>
            <a:endParaRPr lang="en-CA" dirty="0">
              <a:solidFill>
                <a:schemeClr val="tx1"/>
              </a:solidFill>
            </a:endParaRPr>
          </a:p>
        </p:txBody>
      </p:sp>
    </p:spTree>
    <p:extLst>
      <p:ext uri="{BB962C8B-B14F-4D97-AF65-F5344CB8AC3E}">
        <p14:creationId xmlns:p14="http://schemas.microsoft.com/office/powerpoint/2010/main" val="281316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D5C17-404D-0D97-FD1F-553AFCD20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3E8A3-B793-E5CF-7653-5DE82CB49427}"/>
              </a:ext>
            </a:extLst>
          </p:cNvPr>
          <p:cNvSpPr>
            <a:spLocks noGrp="1"/>
          </p:cNvSpPr>
          <p:nvPr>
            <p:ph type="title"/>
          </p:nvPr>
        </p:nvSpPr>
        <p:spPr/>
        <p:txBody>
          <a:bodyPr/>
          <a:lstStyle/>
          <a:p>
            <a:pPr fontAlgn="base">
              <a:spcAft>
                <a:spcPct val="0"/>
              </a:spcAft>
            </a:pPr>
            <a:r>
              <a:rPr lang="en-CA" dirty="0"/>
              <a:t>Key Resources and Contacts</a:t>
            </a:r>
            <a:endParaRPr lang="en-US" dirty="0"/>
          </a:p>
        </p:txBody>
      </p:sp>
      <p:sp>
        <p:nvSpPr>
          <p:cNvPr id="3" name="Content Placeholder 2">
            <a:extLst>
              <a:ext uri="{FF2B5EF4-FFF2-40B4-BE49-F238E27FC236}">
                <a16:creationId xmlns:a16="http://schemas.microsoft.com/office/drawing/2014/main" id="{DC9DFE5E-9917-D640-8347-E48C3BF0BB4C}"/>
              </a:ext>
            </a:extLst>
          </p:cNvPr>
          <p:cNvSpPr>
            <a:spLocks noGrp="1"/>
          </p:cNvSpPr>
          <p:nvPr>
            <p:ph idx="1"/>
          </p:nvPr>
        </p:nvSpPr>
        <p:spPr>
          <a:xfrm>
            <a:off x="1514087" y="2400302"/>
            <a:ext cx="6345260" cy="3530600"/>
          </a:xfrm>
        </p:spPr>
        <p:txBody>
          <a:bodyPr>
            <a:normAutofit/>
          </a:bodyPr>
          <a:lstStyle/>
          <a:p>
            <a:pPr marL="402336" lvl="1" indent="0">
              <a:lnSpc>
                <a:spcPct val="120000"/>
              </a:lnSpc>
              <a:spcBef>
                <a:spcPts val="0"/>
              </a:spcBef>
              <a:buNone/>
            </a:pPr>
            <a:r>
              <a:rPr lang="en-US" sz="1400" b="1" dirty="0">
                <a:solidFill>
                  <a:schemeClr val="tx1"/>
                </a:solidFill>
              </a:rPr>
              <a:t>Community Gaming Grants Branch (CGG) </a:t>
            </a:r>
          </a:p>
          <a:p>
            <a:pPr marL="402336" lvl="1" indent="0">
              <a:lnSpc>
                <a:spcPct val="120000"/>
              </a:lnSpc>
              <a:spcBef>
                <a:spcPts val="0"/>
              </a:spcBef>
              <a:buNone/>
            </a:pPr>
            <a:r>
              <a:rPr lang="en-US" sz="1400" dirty="0">
                <a:solidFill>
                  <a:schemeClr val="tx1"/>
                </a:solidFill>
              </a:rPr>
              <a:t>• Website: https://gov.bc.ca/gaminggrants • General Questions: communitygaminggrants@gov.bc.ca </a:t>
            </a:r>
          </a:p>
          <a:p>
            <a:pPr marL="402336" lvl="1" indent="0">
              <a:lnSpc>
                <a:spcPct val="120000"/>
              </a:lnSpc>
              <a:spcBef>
                <a:spcPts val="0"/>
              </a:spcBef>
              <a:buNone/>
            </a:pPr>
            <a:r>
              <a:rPr lang="en-US" sz="1400" dirty="0">
                <a:solidFill>
                  <a:schemeClr val="tx1"/>
                </a:solidFill>
              </a:rPr>
              <a:t>• Phone: 250-356-1081</a:t>
            </a:r>
          </a:p>
          <a:p>
            <a:pPr marL="402336" lvl="1" indent="0">
              <a:lnSpc>
                <a:spcPct val="120000"/>
              </a:lnSpc>
              <a:spcBef>
                <a:spcPts val="0"/>
              </a:spcBef>
              <a:buNone/>
            </a:pPr>
            <a:endParaRPr lang="en-CA" sz="1400" dirty="0">
              <a:solidFill>
                <a:schemeClr val="tx1"/>
              </a:solidFill>
            </a:endParaRPr>
          </a:p>
          <a:p>
            <a:pPr marL="402336" lvl="1" indent="0">
              <a:lnSpc>
                <a:spcPct val="120000"/>
              </a:lnSpc>
              <a:spcBef>
                <a:spcPts val="0"/>
              </a:spcBef>
              <a:buNone/>
            </a:pPr>
            <a:r>
              <a:rPr lang="en-US" sz="1400" b="1" dirty="0">
                <a:solidFill>
                  <a:schemeClr val="tx1"/>
                </a:solidFill>
              </a:rPr>
              <a:t>Confederation of Parent Advisory Councils (BCCPAC) </a:t>
            </a:r>
          </a:p>
          <a:p>
            <a:pPr marL="402336" lvl="1" indent="0">
              <a:lnSpc>
                <a:spcPct val="120000"/>
              </a:lnSpc>
              <a:spcBef>
                <a:spcPts val="0"/>
              </a:spcBef>
              <a:buNone/>
            </a:pPr>
            <a:r>
              <a:rPr lang="en-US" sz="1400" dirty="0">
                <a:solidFill>
                  <a:schemeClr val="tx1"/>
                </a:solidFill>
              </a:rPr>
              <a:t>• Website: https ://bccpac.bc.ca/ </a:t>
            </a:r>
          </a:p>
          <a:p>
            <a:pPr marL="402336" lvl="1" indent="0">
              <a:lnSpc>
                <a:spcPct val="120000"/>
              </a:lnSpc>
              <a:spcBef>
                <a:spcPts val="0"/>
              </a:spcBef>
              <a:buNone/>
            </a:pPr>
            <a:r>
              <a:rPr lang="en-US" sz="1400" dirty="0">
                <a:solidFill>
                  <a:schemeClr val="tx1"/>
                </a:solidFill>
              </a:rPr>
              <a:t>• Email: </a:t>
            </a:r>
            <a:r>
              <a:rPr lang="en-US" sz="1400" dirty="0">
                <a:solidFill>
                  <a:schemeClr val="tx1"/>
                </a:solidFill>
                <a:hlinkClick r:id="rId2"/>
              </a:rPr>
              <a:t>info@bccpac.bc.ca</a:t>
            </a:r>
            <a:endParaRPr lang="en-US" sz="1400" dirty="0">
              <a:solidFill>
                <a:schemeClr val="tx1"/>
              </a:solidFill>
            </a:endParaRPr>
          </a:p>
          <a:p>
            <a:pPr marL="402336" lvl="1" indent="0">
              <a:lnSpc>
                <a:spcPct val="120000"/>
              </a:lnSpc>
              <a:spcBef>
                <a:spcPts val="0"/>
              </a:spcBef>
              <a:buNone/>
            </a:pPr>
            <a:endParaRPr lang="en-US" sz="1400" dirty="0">
              <a:solidFill>
                <a:schemeClr val="tx1"/>
              </a:solidFill>
            </a:endParaRPr>
          </a:p>
          <a:p>
            <a:pPr marL="402336" lvl="1" indent="0">
              <a:lnSpc>
                <a:spcPct val="120000"/>
              </a:lnSpc>
              <a:spcBef>
                <a:spcPts val="0"/>
              </a:spcBef>
              <a:buNone/>
            </a:pPr>
            <a:r>
              <a:rPr lang="en-US" sz="1400" b="1" dirty="0">
                <a:solidFill>
                  <a:schemeClr val="tx1"/>
                </a:solidFill>
              </a:rPr>
              <a:t>British Columbia Association of Charitable Gaming (BCACG)</a:t>
            </a:r>
            <a:r>
              <a:rPr lang="en-US" sz="1400" dirty="0">
                <a:solidFill>
                  <a:schemeClr val="tx1"/>
                </a:solidFill>
              </a:rPr>
              <a:t> </a:t>
            </a:r>
          </a:p>
          <a:p>
            <a:pPr marL="402336" lvl="1" indent="0">
              <a:lnSpc>
                <a:spcPct val="120000"/>
              </a:lnSpc>
              <a:spcBef>
                <a:spcPts val="0"/>
              </a:spcBef>
              <a:buNone/>
            </a:pPr>
            <a:r>
              <a:rPr lang="en-US" sz="1400" dirty="0">
                <a:solidFill>
                  <a:schemeClr val="tx1"/>
                </a:solidFill>
              </a:rPr>
              <a:t>• Website: https ://bcacg.com </a:t>
            </a:r>
          </a:p>
          <a:p>
            <a:pPr marL="402336" lvl="1" indent="0">
              <a:lnSpc>
                <a:spcPct val="120000"/>
              </a:lnSpc>
              <a:spcBef>
                <a:spcPts val="0"/>
              </a:spcBef>
              <a:buNone/>
            </a:pPr>
            <a:r>
              <a:rPr lang="en-US" sz="1400" dirty="0">
                <a:solidFill>
                  <a:schemeClr val="tx1"/>
                </a:solidFill>
              </a:rPr>
              <a:t>• Email: </a:t>
            </a:r>
            <a:r>
              <a:rPr lang="en-US" sz="1400" dirty="0" err="1">
                <a:solidFill>
                  <a:schemeClr val="tx1"/>
                </a:solidFill>
              </a:rPr>
              <a:t>gamingquestions@bcacg</a:t>
            </a:r>
            <a:r>
              <a:rPr lang="en-US" sz="1400" dirty="0">
                <a:solidFill>
                  <a:schemeClr val="tx1"/>
                </a:solidFill>
              </a:rPr>
              <a:t> .com</a:t>
            </a:r>
            <a:br>
              <a:rPr lang="en-US" sz="1400" dirty="0">
                <a:solidFill>
                  <a:schemeClr val="tx1"/>
                </a:solidFill>
              </a:rPr>
            </a:br>
            <a:r>
              <a:rPr lang="en-CA" sz="1400" dirty="0">
                <a:solidFill>
                  <a:schemeClr val="tx1"/>
                </a:solidFill>
              </a:rPr>
              <a:t>• Chilliwack – Fraser Valley CCGA https://fraservalleyccga.ca/</a:t>
            </a:r>
          </a:p>
          <a:p>
            <a:pPr>
              <a:spcBef>
                <a:spcPts val="1200"/>
              </a:spcBef>
              <a:spcAft>
                <a:spcPts val="1200"/>
              </a:spcAft>
            </a:pPr>
            <a:endParaRPr lang="en-CA" dirty="0">
              <a:solidFill>
                <a:schemeClr val="tx1"/>
              </a:solidFill>
            </a:endParaRPr>
          </a:p>
        </p:txBody>
      </p:sp>
    </p:spTree>
    <p:extLst>
      <p:ext uri="{BB962C8B-B14F-4D97-AF65-F5344CB8AC3E}">
        <p14:creationId xmlns:p14="http://schemas.microsoft.com/office/powerpoint/2010/main" val="342977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F23CA-473D-7832-65E5-2C32DB423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13F03-A06E-70C0-0BC6-8BCD6BC5EA8E}"/>
              </a:ext>
            </a:extLst>
          </p:cNvPr>
          <p:cNvSpPr>
            <a:spLocks noGrp="1"/>
          </p:cNvSpPr>
          <p:nvPr>
            <p:ph type="title"/>
          </p:nvPr>
        </p:nvSpPr>
        <p:spPr/>
        <p:txBody>
          <a:bodyPr/>
          <a:lstStyle/>
          <a:p>
            <a:pPr fontAlgn="base">
              <a:spcAft>
                <a:spcPct val="0"/>
              </a:spcAft>
            </a:pPr>
            <a:r>
              <a:rPr lang="en-US" dirty="0"/>
              <a:t>Frequently Asked Questions</a:t>
            </a:r>
          </a:p>
        </p:txBody>
      </p:sp>
      <p:sp>
        <p:nvSpPr>
          <p:cNvPr id="3" name="Content Placeholder 2">
            <a:extLst>
              <a:ext uri="{FF2B5EF4-FFF2-40B4-BE49-F238E27FC236}">
                <a16:creationId xmlns:a16="http://schemas.microsoft.com/office/drawing/2014/main" id="{4A10F528-97D8-F642-CF06-2333BB0498CB}"/>
              </a:ext>
            </a:extLst>
          </p:cNvPr>
          <p:cNvSpPr>
            <a:spLocks noGrp="1"/>
          </p:cNvSpPr>
          <p:nvPr>
            <p:ph idx="1"/>
          </p:nvPr>
        </p:nvSpPr>
        <p:spPr>
          <a:xfrm>
            <a:off x="1514087" y="2400302"/>
            <a:ext cx="6345260" cy="3530600"/>
          </a:xfrm>
        </p:spPr>
        <p:txBody>
          <a:bodyPr>
            <a:normAutofit fontScale="92500" lnSpcReduction="10000"/>
          </a:bodyPr>
          <a:lstStyle/>
          <a:p>
            <a:pPr marL="0" indent="0">
              <a:spcBef>
                <a:spcPts val="1200"/>
              </a:spcBef>
              <a:spcAft>
                <a:spcPts val="1200"/>
              </a:spcAft>
              <a:buNone/>
            </a:pPr>
            <a:r>
              <a:rPr lang="en-US" b="1" dirty="0">
                <a:solidFill>
                  <a:schemeClr val="tx1"/>
                </a:solidFill>
              </a:rPr>
              <a:t>Q: Can a PAC give grant funds to the school or school district?</a:t>
            </a:r>
            <a:br>
              <a:rPr lang="en-US" dirty="0">
                <a:solidFill>
                  <a:schemeClr val="tx1"/>
                </a:solidFill>
              </a:rPr>
            </a:br>
            <a:br>
              <a:rPr lang="en-US" dirty="0">
                <a:solidFill>
                  <a:schemeClr val="tx1"/>
                </a:solidFill>
              </a:rPr>
            </a:br>
            <a:r>
              <a:rPr lang="en-US" dirty="0">
                <a:solidFill>
                  <a:schemeClr val="tx1"/>
                </a:solidFill>
              </a:rPr>
              <a:t>A: No. Per section 10 of the Conditions for a PAC/DPAC Grant, PACs are not permitted to make advances or donations of gaming funds to a school or school district. </a:t>
            </a:r>
            <a:br>
              <a:rPr lang="en-US" dirty="0">
                <a:solidFill>
                  <a:schemeClr val="tx1"/>
                </a:solidFill>
              </a:rPr>
            </a:br>
            <a:br>
              <a:rPr lang="en-US" dirty="0">
                <a:solidFill>
                  <a:schemeClr val="tx1"/>
                </a:solidFill>
              </a:rPr>
            </a:br>
            <a:r>
              <a:rPr lang="en-US" dirty="0">
                <a:solidFill>
                  <a:schemeClr val="tx1"/>
                </a:solidFill>
              </a:rPr>
              <a:t>However, the PAC may reimburse the school, school district, school group, or an individual for eligible disbursements as long as supporting documentation is retained in the PAC's gaming records. </a:t>
            </a:r>
          </a:p>
          <a:p>
            <a:pPr marL="0" indent="0">
              <a:spcBef>
                <a:spcPts val="1200"/>
              </a:spcBef>
              <a:spcAft>
                <a:spcPts val="1200"/>
              </a:spcAft>
              <a:buNone/>
            </a:pPr>
            <a:r>
              <a:rPr lang="en-US" dirty="0">
                <a:solidFill>
                  <a:schemeClr val="tx1"/>
                </a:solidFill>
              </a:rPr>
              <a:t>It is preferred that the PAC pays suppliers of goods and services directly whenever possible.</a:t>
            </a:r>
            <a:endParaRPr lang="en-CA" dirty="0">
              <a:solidFill>
                <a:schemeClr val="tx1"/>
              </a:solidFill>
            </a:endParaRPr>
          </a:p>
        </p:txBody>
      </p:sp>
    </p:spTree>
    <p:extLst>
      <p:ext uri="{BB962C8B-B14F-4D97-AF65-F5344CB8AC3E}">
        <p14:creationId xmlns:p14="http://schemas.microsoft.com/office/powerpoint/2010/main" val="3446355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6D173-50DD-620A-BB5C-E4EAD9758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DBF58A-B567-84C0-2787-2285F3C8FF0F}"/>
              </a:ext>
            </a:extLst>
          </p:cNvPr>
          <p:cNvSpPr>
            <a:spLocks noGrp="1"/>
          </p:cNvSpPr>
          <p:nvPr>
            <p:ph type="title"/>
          </p:nvPr>
        </p:nvSpPr>
        <p:spPr/>
        <p:txBody>
          <a:bodyPr/>
          <a:lstStyle/>
          <a:p>
            <a:pPr fontAlgn="base">
              <a:spcAft>
                <a:spcPct val="0"/>
              </a:spcAft>
            </a:pPr>
            <a:r>
              <a:rPr lang="en-US" dirty="0"/>
              <a:t>Frequently Asked Questions</a:t>
            </a:r>
          </a:p>
        </p:txBody>
      </p:sp>
      <p:sp>
        <p:nvSpPr>
          <p:cNvPr id="3" name="Content Placeholder 2">
            <a:extLst>
              <a:ext uri="{FF2B5EF4-FFF2-40B4-BE49-F238E27FC236}">
                <a16:creationId xmlns:a16="http://schemas.microsoft.com/office/drawing/2014/main" id="{573F405E-A88F-C57E-F867-876D473E8B01}"/>
              </a:ext>
            </a:extLst>
          </p:cNvPr>
          <p:cNvSpPr>
            <a:spLocks noGrp="1"/>
          </p:cNvSpPr>
          <p:nvPr>
            <p:ph idx="1"/>
          </p:nvPr>
        </p:nvSpPr>
        <p:spPr>
          <a:xfrm>
            <a:off x="1514087" y="2400302"/>
            <a:ext cx="6345260" cy="3530600"/>
          </a:xfrm>
        </p:spPr>
        <p:txBody>
          <a:bodyPr>
            <a:normAutofit fontScale="92500" lnSpcReduction="20000"/>
          </a:bodyPr>
          <a:lstStyle/>
          <a:p>
            <a:pPr marL="0" indent="0">
              <a:spcBef>
                <a:spcPts val="1200"/>
              </a:spcBef>
              <a:spcAft>
                <a:spcPts val="1200"/>
              </a:spcAft>
              <a:buNone/>
            </a:pPr>
            <a:r>
              <a:rPr lang="en-US" b="1" dirty="0">
                <a:solidFill>
                  <a:schemeClr val="tx1"/>
                </a:solidFill>
              </a:rPr>
              <a:t>Q: How do PACs make capital purchases? Does the PAC or the school own the asset?</a:t>
            </a:r>
            <a:br>
              <a:rPr lang="en-US" b="1" dirty="0">
                <a:solidFill>
                  <a:schemeClr val="tx1"/>
                </a:solidFill>
              </a:rPr>
            </a:br>
            <a:br>
              <a:rPr lang="en-US" b="1" dirty="0">
                <a:solidFill>
                  <a:schemeClr val="tx1"/>
                </a:solidFill>
              </a:rPr>
            </a:br>
            <a:r>
              <a:rPr lang="en-US" dirty="0">
                <a:solidFill>
                  <a:schemeClr val="tx1"/>
                </a:solidFill>
              </a:rPr>
              <a:t>A: PACs should not be making purchases for the school/school district and should retain management and control over any assets purchased using PAC grant funds. </a:t>
            </a:r>
          </a:p>
          <a:p>
            <a:pPr marL="0" indent="0">
              <a:spcBef>
                <a:spcPts val="1200"/>
              </a:spcBef>
              <a:spcAft>
                <a:spcPts val="1200"/>
              </a:spcAft>
              <a:buNone/>
            </a:pPr>
            <a:r>
              <a:rPr lang="en-US" dirty="0">
                <a:solidFill>
                  <a:schemeClr val="tx1"/>
                </a:solidFill>
              </a:rPr>
              <a:t>Instances where the ownership of eligible assets are transferred over to the school or school district for storage, maintenance, operation, or liability insurance purposes is acceptable, but should be agreed to in writing. PACs should seek any necessary permissions or permits required from their school, school district and/or city prior to making purchases for any projects that require installation or which take place on school grounds. Installation fees should be paid for by the school/school district and/or city.</a:t>
            </a:r>
            <a:endParaRPr lang="en-CA" dirty="0">
              <a:solidFill>
                <a:schemeClr val="tx1"/>
              </a:solidFill>
            </a:endParaRPr>
          </a:p>
        </p:txBody>
      </p:sp>
    </p:spTree>
    <p:extLst>
      <p:ext uri="{BB962C8B-B14F-4D97-AF65-F5344CB8AC3E}">
        <p14:creationId xmlns:p14="http://schemas.microsoft.com/office/powerpoint/2010/main" val="1294866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8C332-1F6F-F43D-61F1-CBBA46CD7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3D562-0EF1-DE22-7636-26B4751FB705}"/>
              </a:ext>
            </a:extLst>
          </p:cNvPr>
          <p:cNvSpPr>
            <a:spLocks noGrp="1"/>
          </p:cNvSpPr>
          <p:nvPr>
            <p:ph type="title"/>
          </p:nvPr>
        </p:nvSpPr>
        <p:spPr/>
        <p:txBody>
          <a:bodyPr/>
          <a:lstStyle/>
          <a:p>
            <a:pPr fontAlgn="base">
              <a:spcAft>
                <a:spcPct val="0"/>
              </a:spcAft>
            </a:pPr>
            <a:r>
              <a:rPr lang="en-US" dirty="0"/>
              <a:t>Frequently Asked Questions</a:t>
            </a:r>
          </a:p>
        </p:txBody>
      </p:sp>
      <p:sp>
        <p:nvSpPr>
          <p:cNvPr id="3" name="Content Placeholder 2">
            <a:extLst>
              <a:ext uri="{FF2B5EF4-FFF2-40B4-BE49-F238E27FC236}">
                <a16:creationId xmlns:a16="http://schemas.microsoft.com/office/drawing/2014/main" id="{1EBB92E2-0CBB-E1A1-CDD7-9AD4FEE8892C}"/>
              </a:ext>
            </a:extLst>
          </p:cNvPr>
          <p:cNvSpPr>
            <a:spLocks noGrp="1"/>
          </p:cNvSpPr>
          <p:nvPr>
            <p:ph idx="1"/>
          </p:nvPr>
        </p:nvSpPr>
        <p:spPr>
          <a:xfrm>
            <a:off x="1514087" y="2400302"/>
            <a:ext cx="6345260" cy="3530600"/>
          </a:xfrm>
        </p:spPr>
        <p:txBody>
          <a:bodyPr>
            <a:normAutofit/>
          </a:bodyPr>
          <a:lstStyle/>
          <a:p>
            <a:pPr marL="0" indent="0">
              <a:spcBef>
                <a:spcPts val="1200"/>
              </a:spcBef>
              <a:spcAft>
                <a:spcPts val="1200"/>
              </a:spcAft>
              <a:buNone/>
            </a:pPr>
            <a:r>
              <a:rPr lang="en-US" b="1" dirty="0">
                <a:solidFill>
                  <a:schemeClr val="tx1"/>
                </a:solidFill>
              </a:rPr>
              <a:t>Q: Why can’t our PAC use funds for scholarships and bursaries?</a:t>
            </a:r>
          </a:p>
          <a:p>
            <a:pPr marL="0" indent="0">
              <a:spcBef>
                <a:spcPts val="1200"/>
              </a:spcBef>
              <a:spcAft>
                <a:spcPts val="1200"/>
              </a:spcAft>
              <a:buNone/>
            </a:pPr>
            <a:r>
              <a:rPr lang="en-US" dirty="0">
                <a:solidFill>
                  <a:schemeClr val="tx1"/>
                </a:solidFill>
              </a:rPr>
              <a:t>A: Using funds for scholarships and bursaries does not align with the intentions of the CGG PAC grant funding. The funding should benefit as many children as possible and provide opportunities for extra-curricular activities for students currently attending the school.</a:t>
            </a:r>
          </a:p>
        </p:txBody>
      </p:sp>
    </p:spTree>
    <p:extLst>
      <p:ext uri="{BB962C8B-B14F-4D97-AF65-F5344CB8AC3E}">
        <p14:creationId xmlns:p14="http://schemas.microsoft.com/office/powerpoint/2010/main" val="3044826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E5F59-6841-558D-1B9C-4D47A523E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65FDC-5788-DE06-8C71-104687043B7B}"/>
              </a:ext>
            </a:extLst>
          </p:cNvPr>
          <p:cNvSpPr>
            <a:spLocks noGrp="1"/>
          </p:cNvSpPr>
          <p:nvPr>
            <p:ph type="title"/>
          </p:nvPr>
        </p:nvSpPr>
        <p:spPr/>
        <p:txBody>
          <a:bodyPr/>
          <a:lstStyle/>
          <a:p>
            <a:pPr fontAlgn="base">
              <a:spcAft>
                <a:spcPct val="0"/>
              </a:spcAft>
            </a:pPr>
            <a:r>
              <a:rPr lang="en-US" dirty="0"/>
              <a:t>Frequently Asked Questions</a:t>
            </a:r>
          </a:p>
        </p:txBody>
      </p:sp>
      <p:sp>
        <p:nvSpPr>
          <p:cNvPr id="3" name="Content Placeholder 2">
            <a:extLst>
              <a:ext uri="{FF2B5EF4-FFF2-40B4-BE49-F238E27FC236}">
                <a16:creationId xmlns:a16="http://schemas.microsoft.com/office/drawing/2014/main" id="{160309FA-0721-DAF3-5857-5E6353CB04FF}"/>
              </a:ext>
            </a:extLst>
          </p:cNvPr>
          <p:cNvSpPr>
            <a:spLocks noGrp="1"/>
          </p:cNvSpPr>
          <p:nvPr>
            <p:ph idx="1"/>
          </p:nvPr>
        </p:nvSpPr>
        <p:spPr>
          <a:xfrm>
            <a:off x="1514087" y="2400302"/>
            <a:ext cx="6345260" cy="3530600"/>
          </a:xfrm>
        </p:spPr>
        <p:txBody>
          <a:bodyPr>
            <a:normAutofit fontScale="85000" lnSpcReduction="20000"/>
          </a:bodyPr>
          <a:lstStyle/>
          <a:p>
            <a:pPr marL="0" indent="0">
              <a:spcBef>
                <a:spcPts val="1200"/>
              </a:spcBef>
              <a:spcAft>
                <a:spcPts val="1200"/>
              </a:spcAft>
              <a:buNone/>
            </a:pPr>
            <a:r>
              <a:rPr lang="en-US" b="1" dirty="0">
                <a:solidFill>
                  <a:schemeClr val="tx1"/>
                </a:solidFill>
              </a:rPr>
              <a:t>Q: Can we purchase playground equipment?</a:t>
            </a:r>
            <a:br>
              <a:rPr lang="en-US" b="1" dirty="0">
                <a:solidFill>
                  <a:schemeClr val="tx1"/>
                </a:solidFill>
              </a:rPr>
            </a:br>
            <a:br>
              <a:rPr lang="en-US" b="1" dirty="0">
                <a:solidFill>
                  <a:schemeClr val="tx1"/>
                </a:solidFill>
              </a:rPr>
            </a:br>
            <a:r>
              <a:rPr lang="en-US" dirty="0">
                <a:solidFill>
                  <a:schemeClr val="tx1"/>
                </a:solidFill>
              </a:rPr>
              <a:t>A: PACs can use their funding to purchase playground equipment. If there are modifications to the school grounds (e.g. levelling of ground, digging) required to install the equipment, this would fall under the school’s responsibility. </a:t>
            </a:r>
            <a:br>
              <a:rPr lang="en-US" dirty="0">
                <a:solidFill>
                  <a:schemeClr val="tx1"/>
                </a:solidFill>
              </a:rPr>
            </a:br>
            <a:br>
              <a:rPr lang="en-US" dirty="0">
                <a:solidFill>
                  <a:schemeClr val="tx1"/>
                </a:solidFill>
              </a:rPr>
            </a:br>
            <a:r>
              <a:rPr lang="en-US" dirty="0">
                <a:solidFill>
                  <a:schemeClr val="tx1"/>
                </a:solidFill>
              </a:rPr>
              <a:t>PACs may retain their PAC grant funding for up to 24 months, so there are PAC groups that save this funding to make a larger purchase, such as a playground. </a:t>
            </a:r>
            <a:br>
              <a:rPr lang="en-US" dirty="0">
                <a:solidFill>
                  <a:schemeClr val="tx1"/>
                </a:solidFill>
              </a:rPr>
            </a:br>
            <a:br>
              <a:rPr lang="en-US" dirty="0">
                <a:solidFill>
                  <a:schemeClr val="tx1"/>
                </a:solidFill>
              </a:rPr>
            </a:br>
            <a:r>
              <a:rPr lang="en-US" dirty="0">
                <a:solidFill>
                  <a:schemeClr val="tx1"/>
                </a:solidFill>
              </a:rPr>
              <a:t>PACs may also apply to the Capital Project Grant program for funds for a playground; however, playgrounds located on public school grounds that are eligible for the Ministry of Education’s Playground Equipment Program (PEP) are not eligible for a Capital Project grant. School Districts are responsible for applying for the PEP; confirm with the SD if your project is eligible for the PEP.</a:t>
            </a:r>
          </a:p>
        </p:txBody>
      </p:sp>
    </p:spTree>
    <p:extLst>
      <p:ext uri="{BB962C8B-B14F-4D97-AF65-F5344CB8AC3E}">
        <p14:creationId xmlns:p14="http://schemas.microsoft.com/office/powerpoint/2010/main" val="3127024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F7F97-CFF5-E31B-CB01-3E900C193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6EE46-42F8-C0F5-F410-95269954B360}"/>
              </a:ext>
            </a:extLst>
          </p:cNvPr>
          <p:cNvSpPr>
            <a:spLocks noGrp="1"/>
          </p:cNvSpPr>
          <p:nvPr>
            <p:ph type="title"/>
          </p:nvPr>
        </p:nvSpPr>
        <p:spPr/>
        <p:txBody>
          <a:bodyPr/>
          <a:lstStyle/>
          <a:p>
            <a:pPr fontAlgn="base">
              <a:spcAft>
                <a:spcPct val="0"/>
              </a:spcAft>
            </a:pPr>
            <a:r>
              <a:rPr lang="en-US" dirty="0"/>
              <a:t>Frequently Asked Questions</a:t>
            </a:r>
          </a:p>
        </p:txBody>
      </p:sp>
      <p:sp>
        <p:nvSpPr>
          <p:cNvPr id="3" name="Content Placeholder 2">
            <a:extLst>
              <a:ext uri="{FF2B5EF4-FFF2-40B4-BE49-F238E27FC236}">
                <a16:creationId xmlns:a16="http://schemas.microsoft.com/office/drawing/2014/main" id="{87150CA8-305D-7163-B506-D8382651B574}"/>
              </a:ext>
            </a:extLst>
          </p:cNvPr>
          <p:cNvSpPr>
            <a:spLocks noGrp="1"/>
          </p:cNvSpPr>
          <p:nvPr>
            <p:ph idx="1"/>
          </p:nvPr>
        </p:nvSpPr>
        <p:spPr>
          <a:xfrm>
            <a:off x="1514087" y="2400302"/>
            <a:ext cx="6345260" cy="3530600"/>
          </a:xfrm>
        </p:spPr>
        <p:txBody>
          <a:bodyPr>
            <a:normAutofit lnSpcReduction="10000"/>
          </a:bodyPr>
          <a:lstStyle/>
          <a:p>
            <a:pPr marL="0" indent="0">
              <a:spcBef>
                <a:spcPts val="1200"/>
              </a:spcBef>
              <a:spcAft>
                <a:spcPts val="1200"/>
              </a:spcAft>
              <a:buNone/>
            </a:pPr>
            <a:r>
              <a:rPr lang="en-US" b="1" dirty="0">
                <a:solidFill>
                  <a:schemeClr val="tx1"/>
                </a:solidFill>
              </a:rPr>
              <a:t>Q: What happens if my PAC applies for a grant after the intake closes on June 30?</a:t>
            </a:r>
            <a:br>
              <a:rPr lang="en-US" b="1" dirty="0">
                <a:solidFill>
                  <a:schemeClr val="tx1"/>
                </a:solidFill>
              </a:rPr>
            </a:br>
            <a:br>
              <a:rPr lang="en-US" b="1" dirty="0">
                <a:solidFill>
                  <a:schemeClr val="tx1"/>
                </a:solidFill>
              </a:rPr>
            </a:br>
            <a:r>
              <a:rPr lang="en-US" dirty="0">
                <a:solidFill>
                  <a:schemeClr val="tx1"/>
                </a:solidFill>
              </a:rPr>
              <a:t>A: It is highly unlikely for a late application to receive funding. CGG receives over 5,000 applications to the program each year and will prioritize funding those applications submitted on-time. The ability to provide funding to late applications is subject to the overall availability of funding. As the CGG program is often oversubscribed with funding requests that extend beyond the $140 Million budget, it is highly unlikely that there would be enough money left to fund late applications.</a:t>
            </a:r>
          </a:p>
        </p:txBody>
      </p:sp>
    </p:spTree>
    <p:extLst>
      <p:ext uri="{BB962C8B-B14F-4D97-AF65-F5344CB8AC3E}">
        <p14:creationId xmlns:p14="http://schemas.microsoft.com/office/powerpoint/2010/main" val="2008469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1"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2"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866216" y="973667"/>
            <a:ext cx="2206657" cy="4833745"/>
          </a:xfrm>
        </p:spPr>
        <p:txBody>
          <a:bodyPr>
            <a:normAutofit/>
          </a:bodyPr>
          <a:lstStyle/>
          <a:p>
            <a:r>
              <a:rPr lang="en-CA" sz="3000">
                <a:solidFill>
                  <a:srgbClr val="EBEBEB"/>
                </a:solidFill>
              </a:rPr>
              <a:t>Questions?</a:t>
            </a:r>
          </a:p>
        </p:txBody>
      </p:sp>
      <p:sp>
        <p:nvSpPr>
          <p:cNvPr id="23" name="Rectangle 2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0063369D-F215-35DE-AC92-C48055EF6AA5}"/>
              </a:ext>
            </a:extLst>
          </p:cNvPr>
          <p:cNvGraphicFramePr>
            <a:graphicFrameLocks noGrp="1"/>
          </p:cNvGraphicFramePr>
          <p:nvPr>
            <p:ph idx="1"/>
            <p:extLst>
              <p:ext uri="{D42A27DB-BD31-4B8C-83A1-F6EECF244321}">
                <p14:modId xmlns:p14="http://schemas.microsoft.com/office/powerpoint/2010/main" val="2361696360"/>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 – DPAC Eligibility </a:t>
            </a:r>
            <a:endParaRPr dirty="0"/>
          </a:p>
        </p:txBody>
      </p:sp>
      <p:sp>
        <p:nvSpPr>
          <p:cNvPr id="3" name="Content Placeholder 2"/>
          <p:cNvSpPr>
            <a:spLocks noGrp="1"/>
          </p:cNvSpPr>
          <p:nvPr>
            <p:ph idx="1"/>
          </p:nvPr>
        </p:nvSpPr>
        <p:spPr/>
        <p:txBody>
          <a:bodyPr>
            <a:normAutofit fontScale="92500" lnSpcReduction="20000"/>
          </a:bodyPr>
          <a:lstStyle/>
          <a:p>
            <a:r>
              <a:rPr lang="en-US" dirty="0"/>
              <a:t>PACs or equivalent groups at public schools, group 1 or 2 independent schools, and First Nation band schools</a:t>
            </a:r>
            <a:endParaRPr dirty="0"/>
          </a:p>
          <a:p>
            <a:r>
              <a:rPr lang="en-US" dirty="0"/>
              <a:t>Separate from the management and operation of the school &amp; composed of parents or guardians of students attending the school</a:t>
            </a:r>
          </a:p>
          <a:p>
            <a:r>
              <a:rPr lang="en-US" dirty="0"/>
              <a:t>Not-for-profit – do not need to be registered</a:t>
            </a:r>
          </a:p>
          <a:p>
            <a:r>
              <a:rPr lang="en-US" dirty="0"/>
              <a:t>Open membership for parents/guardians of students attending the school</a:t>
            </a:r>
          </a:p>
          <a:p>
            <a:r>
              <a:rPr lang="en-US" dirty="0"/>
              <a:t>Provide extracurricular programming that is accessible and inclusive for all students</a:t>
            </a:r>
          </a:p>
          <a:p>
            <a:r>
              <a:rPr lang="en-US" dirty="0"/>
              <a:t>Democratically chosen volunteer executive</a:t>
            </a:r>
          </a:p>
          <a:p>
            <a:r>
              <a:rPr lang="en-US" dirty="0"/>
              <a:t>In operation for at least 12 months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866216" y="973667"/>
            <a:ext cx="2206657" cy="4833745"/>
          </a:xfrm>
        </p:spPr>
        <p:txBody>
          <a:bodyPr>
            <a:normAutofit/>
          </a:bodyPr>
          <a:lstStyle/>
          <a:p>
            <a:r>
              <a:rPr lang="en-CA" dirty="0">
                <a:solidFill>
                  <a:srgbClr val="EBEBEB"/>
                </a:solidFill>
              </a:rPr>
              <a:t>Funding Allocation</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231F457-7AE1-F995-A6B4-0C271DA1F164}"/>
              </a:ext>
            </a:extLst>
          </p:cNvPr>
          <p:cNvGraphicFramePr>
            <a:graphicFrameLocks noGrp="1"/>
          </p:cNvGraphicFramePr>
          <p:nvPr>
            <p:ph idx="1"/>
            <p:extLst>
              <p:ext uri="{D42A27DB-BD31-4B8C-83A1-F6EECF244321}">
                <p14:modId xmlns:p14="http://schemas.microsoft.com/office/powerpoint/2010/main" val="40436350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866216" y="973667"/>
            <a:ext cx="2206657" cy="4833745"/>
          </a:xfrm>
        </p:spPr>
        <p:txBody>
          <a:bodyPr>
            <a:normAutofit/>
          </a:bodyPr>
          <a:lstStyle/>
          <a:p>
            <a:r>
              <a:rPr lang="en-CA" sz="2400" dirty="0">
                <a:solidFill>
                  <a:schemeClr val="bg2"/>
                </a:solidFill>
              </a:rPr>
              <a:t>How to apply </a:t>
            </a:r>
            <a:endParaRPr lang="en-CA" sz="2200" dirty="0">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F9B42FD-5C16-FADD-8AA8-3DD65F3F5F0B}"/>
              </a:ext>
            </a:extLst>
          </p:cNvPr>
          <p:cNvGraphicFramePr>
            <a:graphicFrameLocks noGrp="1"/>
          </p:cNvGraphicFramePr>
          <p:nvPr>
            <p:ph idx="1"/>
            <p:extLst>
              <p:ext uri="{D42A27DB-BD31-4B8C-83A1-F6EECF244321}">
                <p14:modId xmlns:p14="http://schemas.microsoft.com/office/powerpoint/2010/main" val="774793634"/>
              </p:ext>
            </p:extLst>
          </p:nvPr>
        </p:nvGraphicFramePr>
        <p:xfrm>
          <a:off x="3885635" y="591413"/>
          <a:ext cx="5099614" cy="6068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descr="Bullseye">
            <a:extLst>
              <a:ext uri="{FF2B5EF4-FFF2-40B4-BE49-F238E27FC236}">
                <a16:creationId xmlns:a16="http://schemas.microsoft.com/office/drawing/2014/main" id="{4D6AC87F-7A24-4576-EA7D-582FBF2F272F}"/>
              </a:ext>
            </a:extLst>
          </p:cNvPr>
          <p:cNvSpPr/>
          <p:nvPr/>
        </p:nvSpPr>
        <p:spPr>
          <a:xfrm>
            <a:off x="4220961" y="3077961"/>
            <a:ext cx="702078" cy="702078"/>
          </a:xfrm>
          <a:prstGeom prst="rect">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3" name="Rectangle: Rounded Corners 2">
            <a:extLst>
              <a:ext uri="{FF2B5EF4-FFF2-40B4-BE49-F238E27FC236}">
                <a16:creationId xmlns:a16="http://schemas.microsoft.com/office/drawing/2014/main" id="{24FF3DD8-1462-7C48-01F2-D00CE8011A0C}"/>
              </a:ext>
            </a:extLst>
          </p:cNvPr>
          <p:cNvSpPr/>
          <p:nvPr/>
        </p:nvSpPr>
        <p:spPr>
          <a:xfrm>
            <a:off x="3885635" y="5389979"/>
            <a:ext cx="5099614" cy="109102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Meeting">
            <a:extLst>
              <a:ext uri="{FF2B5EF4-FFF2-40B4-BE49-F238E27FC236}">
                <a16:creationId xmlns:a16="http://schemas.microsoft.com/office/drawing/2014/main" id="{D00702C1-D5BA-5C3E-D6B3-C31F27BF04CA}"/>
              </a:ext>
            </a:extLst>
          </p:cNvPr>
          <p:cNvSpPr/>
          <p:nvPr/>
        </p:nvSpPr>
        <p:spPr>
          <a:xfrm>
            <a:off x="4268664" y="5574932"/>
            <a:ext cx="702078" cy="702078"/>
          </a:xfrm>
          <a:prstGeom prst="rect">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dirty="0"/>
          </a:p>
        </p:txBody>
      </p:sp>
      <p:sp>
        <p:nvSpPr>
          <p:cNvPr id="8" name="TextBox 7">
            <a:extLst>
              <a:ext uri="{FF2B5EF4-FFF2-40B4-BE49-F238E27FC236}">
                <a16:creationId xmlns:a16="http://schemas.microsoft.com/office/drawing/2014/main" id="{12A112D5-2290-92B3-EDD2-B54635AF440E}"/>
              </a:ext>
            </a:extLst>
          </p:cNvPr>
          <p:cNvSpPr txBox="1"/>
          <p:nvPr/>
        </p:nvSpPr>
        <p:spPr>
          <a:xfrm>
            <a:off x="5219102" y="5519990"/>
            <a:ext cx="3830245" cy="830997"/>
          </a:xfrm>
          <a:prstGeom prst="rect">
            <a:avLst/>
          </a:prstGeom>
          <a:noFill/>
        </p:spPr>
        <p:txBody>
          <a:bodyPr wrap="square" rtlCol="0">
            <a:spAutoFit/>
          </a:bodyPr>
          <a:lstStyle/>
          <a:p>
            <a:r>
              <a:rPr lang="en-US" sz="1200" b="1" dirty="0"/>
              <a:t>Save and complete your application </a:t>
            </a:r>
          </a:p>
          <a:p>
            <a:r>
              <a:rPr lang="en-US" sz="1200" dirty="0"/>
              <a:t>Save your progress, and once complete, submit your application. You can also print a copy for your records.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apply</a:t>
            </a:r>
            <a:endParaRPr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NEW PACs /first time applicants: </a:t>
            </a:r>
          </a:p>
          <a:p>
            <a:pPr marL="0" indent="0">
              <a:buNone/>
            </a:pPr>
            <a:r>
              <a:rPr lang="en-US" dirty="0"/>
              <a:t>PAC/DPAC information, including constitution and bylaws, AGM minutes </a:t>
            </a:r>
          </a:p>
          <a:p>
            <a:pPr marL="0" indent="0">
              <a:buNone/>
            </a:pPr>
            <a:r>
              <a:rPr lang="en-US" b="1" dirty="0"/>
              <a:t>Annually (have on-hand): </a:t>
            </a:r>
          </a:p>
          <a:p>
            <a:pPr marL="0" indent="0">
              <a:buNone/>
            </a:pPr>
            <a:r>
              <a:rPr lang="en-US" dirty="0"/>
              <a:t>• L&amp;G number from past decision letter to prepopulate the form </a:t>
            </a:r>
          </a:p>
          <a:p>
            <a:pPr marL="0" indent="0">
              <a:buNone/>
            </a:pPr>
            <a:r>
              <a:rPr lang="en-US" dirty="0"/>
              <a:t>• A complete list of annexes/ school(s) that the PAC/DPAC represents </a:t>
            </a:r>
          </a:p>
          <a:p>
            <a:pPr marL="0" indent="0">
              <a:buNone/>
            </a:pPr>
            <a:r>
              <a:rPr lang="en-US" dirty="0"/>
              <a:t>• Names, positions and contact information of 2-4 members of the PAC/DPAC responsible for the application </a:t>
            </a:r>
          </a:p>
          <a:p>
            <a:pPr marL="0" indent="0">
              <a:buNone/>
            </a:pPr>
            <a:r>
              <a:rPr lang="en-US" dirty="0"/>
              <a:t>• Ensure recent Gaming Account Summary Report(s) have been submitted </a:t>
            </a:r>
          </a:p>
          <a:p>
            <a:pPr marL="0" indent="0">
              <a:buNone/>
            </a:pPr>
            <a:r>
              <a:rPr lang="en-US" dirty="0"/>
              <a:t>• A dedicated bank account to receive the grant “Gaming Account” and the Direct Deposit Application form (FIN 312) is needed for new applicants and those who have not received funding in the past 12 months (April 2024 – March 2025)</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D159A-B1A3-B226-5415-D647A8AAE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17537-D194-CC7A-FC34-7A9F7B6CF114}"/>
              </a:ext>
            </a:extLst>
          </p:cNvPr>
          <p:cNvSpPr>
            <a:spLocks noGrp="1"/>
          </p:cNvSpPr>
          <p:nvPr>
            <p:ph type="title"/>
          </p:nvPr>
        </p:nvSpPr>
        <p:spPr/>
        <p:txBody>
          <a:bodyPr/>
          <a:lstStyle/>
          <a:p>
            <a:r>
              <a:rPr lang="en-US" dirty="0"/>
              <a:t>Tips and Advice for Applying</a:t>
            </a:r>
            <a:endParaRPr dirty="0"/>
          </a:p>
        </p:txBody>
      </p:sp>
      <p:sp>
        <p:nvSpPr>
          <p:cNvPr id="3" name="Content Placeholder 2">
            <a:extLst>
              <a:ext uri="{FF2B5EF4-FFF2-40B4-BE49-F238E27FC236}">
                <a16:creationId xmlns:a16="http://schemas.microsoft.com/office/drawing/2014/main" id="{D162A846-0E3B-9A1F-B795-E578CE5BC508}"/>
              </a:ext>
            </a:extLst>
          </p:cNvPr>
          <p:cNvSpPr>
            <a:spLocks noGrp="1"/>
          </p:cNvSpPr>
          <p:nvPr>
            <p:ph idx="1"/>
          </p:nvPr>
        </p:nvSpPr>
        <p:spPr>
          <a:xfrm>
            <a:off x="864382" y="2296695"/>
            <a:ext cx="6345260" cy="3530600"/>
          </a:xfrm>
        </p:spPr>
        <p:txBody>
          <a:bodyPr>
            <a:noAutofit/>
          </a:bodyPr>
          <a:lstStyle/>
          <a:p>
            <a:r>
              <a:rPr lang="en-US" sz="1600" dirty="0"/>
              <a:t>Subscribe to Community Gaming Grants’ “News &amp; Updates” webpage to receive reminders and updates. </a:t>
            </a:r>
          </a:p>
          <a:p>
            <a:r>
              <a:rPr lang="en-US" sz="1600" dirty="0"/>
              <a:t>Read the most recent PAC/DPAC Guidelines</a:t>
            </a:r>
          </a:p>
          <a:p>
            <a:r>
              <a:rPr lang="en-US" sz="1600" dirty="0"/>
              <a:t>Review the Preapplication checklist</a:t>
            </a:r>
          </a:p>
          <a:p>
            <a:r>
              <a:rPr lang="en-US" sz="1600" dirty="0"/>
              <a:t>Phone a help line, if needed. Someone available every business day</a:t>
            </a:r>
          </a:p>
          <a:p>
            <a:r>
              <a:rPr lang="en-US" sz="1600" dirty="0"/>
              <a:t>Review the Application Tutorial</a:t>
            </a:r>
          </a:p>
          <a:p>
            <a:r>
              <a:rPr lang="en-US" sz="1600" dirty="0"/>
              <a:t>Ensure your Gaming Account Summary Reports are submitted</a:t>
            </a:r>
          </a:p>
          <a:p>
            <a:r>
              <a:rPr lang="en-US" sz="1600" dirty="0"/>
              <a:t>Apply on time. It is highly unlikely that late applications will be funded. </a:t>
            </a:r>
            <a:endParaRPr sz="1600" dirty="0"/>
          </a:p>
        </p:txBody>
      </p:sp>
    </p:spTree>
    <p:extLst>
      <p:ext uri="{BB962C8B-B14F-4D97-AF65-F5344CB8AC3E}">
        <p14:creationId xmlns:p14="http://schemas.microsoft.com/office/powerpoint/2010/main" val="109501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F64F0-AF69-1B3D-082C-15CF72822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7E533-1514-F2BB-9E78-B1DEF3F917BC}"/>
              </a:ext>
            </a:extLst>
          </p:cNvPr>
          <p:cNvSpPr>
            <a:spLocks noGrp="1"/>
          </p:cNvSpPr>
          <p:nvPr>
            <p:ph type="title"/>
          </p:nvPr>
        </p:nvSpPr>
        <p:spPr/>
        <p:txBody>
          <a:bodyPr/>
          <a:lstStyle/>
          <a:p>
            <a:r>
              <a:rPr lang="en-US" dirty="0"/>
              <a:t>Eligible Expenses - PACs</a:t>
            </a:r>
            <a:endParaRPr dirty="0"/>
          </a:p>
        </p:txBody>
      </p:sp>
      <p:sp>
        <p:nvSpPr>
          <p:cNvPr id="3" name="Content Placeholder 2">
            <a:extLst>
              <a:ext uri="{FF2B5EF4-FFF2-40B4-BE49-F238E27FC236}">
                <a16:creationId xmlns:a16="http://schemas.microsoft.com/office/drawing/2014/main" id="{2914FE8E-C5C0-CFD6-4D01-52DDECEB9F51}"/>
              </a:ext>
            </a:extLst>
          </p:cNvPr>
          <p:cNvSpPr>
            <a:spLocks noGrp="1"/>
          </p:cNvSpPr>
          <p:nvPr>
            <p:ph idx="1"/>
          </p:nvPr>
        </p:nvSpPr>
        <p:spPr>
          <a:xfrm>
            <a:off x="865970" y="2372387"/>
            <a:ext cx="6345260" cy="3530600"/>
          </a:xfrm>
        </p:spPr>
        <p:txBody>
          <a:bodyPr>
            <a:normAutofit fontScale="85000" lnSpcReduction="20000"/>
          </a:bodyPr>
          <a:lstStyle/>
          <a:p>
            <a:r>
              <a:rPr lang="en-US" dirty="0"/>
              <a:t>Field trips within B.C.</a:t>
            </a:r>
          </a:p>
          <a:p>
            <a:r>
              <a:rPr lang="en-US" dirty="0"/>
              <a:t>Presentations or performances (e.g. music, theatre, science). </a:t>
            </a:r>
          </a:p>
          <a:p>
            <a:r>
              <a:rPr lang="en-US" dirty="0"/>
              <a:t>PAC school spirit and family engagement events (e.g. school carnivals, movie nights, school dances, other social activities). </a:t>
            </a:r>
          </a:p>
          <a:p>
            <a:r>
              <a:rPr lang="en-US" dirty="0"/>
              <a:t>Entertainment or leisure activities for non-instructional times (e.g. graphic novels/comics, magazines, extracurricular fiction and non-fiction books, board games, </a:t>
            </a:r>
            <a:r>
              <a:rPr lang="en-US" dirty="0" err="1"/>
              <a:t>colouring</a:t>
            </a:r>
            <a:r>
              <a:rPr lang="en-US" dirty="0"/>
              <a:t> books).</a:t>
            </a:r>
          </a:p>
          <a:p>
            <a:r>
              <a:rPr lang="en-US" dirty="0"/>
              <a:t>Student publications (e.g. newsletters, yearbooks). </a:t>
            </a:r>
          </a:p>
          <a:p>
            <a:r>
              <a:rPr lang="en-US" dirty="0"/>
              <a:t>Student competitions (e.g. writing, debating, chess, music). </a:t>
            </a:r>
          </a:p>
          <a:p>
            <a:r>
              <a:rPr lang="en-US" dirty="0"/>
              <a:t>Student computers for extracurricular activities/clubs (e.g. software, hardware, accessories for photography club, robotics club, yearbook club). </a:t>
            </a:r>
          </a:p>
          <a:p>
            <a:r>
              <a:rPr lang="en-US" dirty="0"/>
              <a:t>Student clubs or societies (e.g. drama club, chess club).</a:t>
            </a:r>
          </a:p>
        </p:txBody>
      </p:sp>
    </p:spTree>
    <p:extLst>
      <p:ext uri="{BB962C8B-B14F-4D97-AF65-F5344CB8AC3E}">
        <p14:creationId xmlns:p14="http://schemas.microsoft.com/office/powerpoint/2010/main" val="289226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7130A-828D-A5D3-1344-F2480BA17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F6B5C-4A70-0B6F-248C-76579E051250}"/>
              </a:ext>
            </a:extLst>
          </p:cNvPr>
          <p:cNvSpPr>
            <a:spLocks noGrp="1"/>
          </p:cNvSpPr>
          <p:nvPr>
            <p:ph type="title"/>
          </p:nvPr>
        </p:nvSpPr>
        <p:spPr/>
        <p:txBody>
          <a:bodyPr/>
          <a:lstStyle/>
          <a:p>
            <a:r>
              <a:rPr lang="en-US" dirty="0"/>
              <a:t>Eligible Expenses - PACs</a:t>
            </a:r>
            <a:endParaRPr dirty="0"/>
          </a:p>
        </p:txBody>
      </p:sp>
      <p:sp>
        <p:nvSpPr>
          <p:cNvPr id="3" name="Content Placeholder 2">
            <a:extLst>
              <a:ext uri="{FF2B5EF4-FFF2-40B4-BE49-F238E27FC236}">
                <a16:creationId xmlns:a16="http://schemas.microsoft.com/office/drawing/2014/main" id="{B5D5B6BC-01CA-FB7E-8693-228610F57189}"/>
              </a:ext>
            </a:extLst>
          </p:cNvPr>
          <p:cNvSpPr>
            <a:spLocks noGrp="1"/>
          </p:cNvSpPr>
          <p:nvPr>
            <p:ph idx="1"/>
          </p:nvPr>
        </p:nvSpPr>
        <p:spPr>
          <a:xfrm>
            <a:off x="865970" y="2372387"/>
            <a:ext cx="6345260" cy="3530600"/>
          </a:xfrm>
        </p:spPr>
        <p:txBody>
          <a:bodyPr>
            <a:normAutofit fontScale="70000" lnSpcReduction="20000"/>
          </a:bodyPr>
          <a:lstStyle/>
          <a:p>
            <a:r>
              <a:rPr lang="en-US" dirty="0"/>
              <a:t>Student ceremonies (e.g. graduation, dry grad). </a:t>
            </a:r>
          </a:p>
          <a:p>
            <a:r>
              <a:rPr lang="en-US" dirty="0"/>
              <a:t>Team or club uniforms (e.g. jerseys, t-shirts) and/or equipment for extracurricular activities. </a:t>
            </a:r>
          </a:p>
          <a:p>
            <a:r>
              <a:rPr lang="en-US" dirty="0"/>
              <a:t>Equipment for extracurricular sports. </a:t>
            </a:r>
          </a:p>
          <a:p>
            <a:r>
              <a:rPr lang="en-US" dirty="0"/>
              <a:t>Items that directly benefit students (e.g. playground equipment or enhancements).  </a:t>
            </a:r>
          </a:p>
          <a:p>
            <a:r>
              <a:rPr lang="en-US" dirty="0"/>
              <a:t>Student recognition (e.g. certificates, trophies, grad memorabilia). </a:t>
            </a:r>
          </a:p>
          <a:p>
            <a:r>
              <a:rPr lang="en-US" dirty="0"/>
              <a:t>Student conferences within B.C. </a:t>
            </a:r>
          </a:p>
          <a:p>
            <a:r>
              <a:rPr lang="en-US" dirty="0"/>
              <a:t>BCCPAC membership fees. </a:t>
            </a:r>
          </a:p>
          <a:p>
            <a:r>
              <a:rPr lang="en-US" dirty="0"/>
              <a:t>Fees or travel/accommodation costs incurred to travel to the BCCPAC annual conference </a:t>
            </a:r>
          </a:p>
          <a:p>
            <a:r>
              <a:rPr lang="en-US" dirty="0"/>
              <a:t>Emergency, safety or earthquake related supplies or equipment that is not ordinarily the responsibility of the school/school district. </a:t>
            </a:r>
          </a:p>
          <a:p>
            <a:r>
              <a:rPr lang="en-US" dirty="0"/>
              <a:t> With prior approval, student transportation and travel outside of B.C</a:t>
            </a:r>
          </a:p>
        </p:txBody>
      </p:sp>
    </p:spTree>
    <p:extLst>
      <p:ext uri="{BB962C8B-B14F-4D97-AF65-F5344CB8AC3E}">
        <p14:creationId xmlns:p14="http://schemas.microsoft.com/office/powerpoint/2010/main" val="3219125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Celestial</Template>
  <TotalTime>1776</TotalTime>
  <Words>2541</Words>
  <Application>Microsoft Macintosh PowerPoint</Application>
  <PresentationFormat>On-screen Show (4:3)</PresentationFormat>
  <Paragraphs>170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 3</vt:lpstr>
      <vt:lpstr>Ion Boardroom</vt:lpstr>
      <vt:lpstr>Gaming Grant 101</vt:lpstr>
      <vt:lpstr>Gaming Grant Purpose </vt:lpstr>
      <vt:lpstr>PAC – DPAC Eligibility </vt:lpstr>
      <vt:lpstr>Funding Allocation</vt:lpstr>
      <vt:lpstr>How to apply </vt:lpstr>
      <vt:lpstr>Before you apply</vt:lpstr>
      <vt:lpstr>Tips and Advice for Applying</vt:lpstr>
      <vt:lpstr>Eligible Expenses - PACs</vt:lpstr>
      <vt:lpstr>Eligible Expenses - PACs</vt:lpstr>
      <vt:lpstr>Eligible Expenses - DPAC</vt:lpstr>
      <vt:lpstr>Ineligible Expenses – PAC/DPAC</vt:lpstr>
      <vt:lpstr>Ineligible Expenses – PAC/DPAC</vt:lpstr>
      <vt:lpstr>Spending Timeline</vt:lpstr>
      <vt:lpstr>Spending Rules</vt:lpstr>
      <vt:lpstr>Financial Reporting</vt:lpstr>
      <vt:lpstr>Sample Gaming Account Summary Report</vt:lpstr>
      <vt:lpstr>Sample Gaming Account Summary Report</vt:lpstr>
      <vt:lpstr>Capital Project Grant</vt:lpstr>
      <vt:lpstr>Project Eligibility</vt:lpstr>
      <vt:lpstr>Competitive Scoring Process</vt:lpstr>
      <vt:lpstr>Gaming Licences </vt:lpstr>
      <vt:lpstr>Key Resources and Contacts</vt:lpstr>
      <vt:lpstr>Frequently Asked Questions</vt:lpstr>
      <vt:lpstr>Frequently Asked Questions</vt:lpstr>
      <vt:lpstr>Frequently Asked Questions</vt:lpstr>
      <vt:lpstr>Frequently Asked Questions</vt:lpstr>
      <vt:lpstr>Frequently Asked Questions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User</dc:creator>
  <cp:keywords/>
  <dc:description>generated using python-pptx</dc:description>
  <cp:lastModifiedBy>Winsome and Mike Rauch</cp:lastModifiedBy>
  <cp:revision>11</cp:revision>
  <dcterms:created xsi:type="dcterms:W3CDTF">2013-01-27T09:14:16Z</dcterms:created>
  <dcterms:modified xsi:type="dcterms:W3CDTF">2025-09-30T21:11:11Z</dcterms:modified>
  <cp:category/>
</cp:coreProperties>
</file>